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5"/>
  </p:notesMasterIdLst>
  <p:sldIdLst>
    <p:sldId id="368" r:id="rId2"/>
    <p:sldId id="429" r:id="rId3"/>
    <p:sldId id="361" r:id="rId4"/>
    <p:sldId id="524" r:id="rId5"/>
    <p:sldId id="363" r:id="rId6"/>
    <p:sldId id="349" r:id="rId7"/>
    <p:sldId id="308" r:id="rId8"/>
    <p:sldId id="362" r:id="rId9"/>
    <p:sldId id="422" r:id="rId10"/>
    <p:sldId id="307" r:id="rId11"/>
    <p:sldId id="502" r:id="rId12"/>
    <p:sldId id="433" r:id="rId13"/>
    <p:sldId id="527" r:id="rId14"/>
    <p:sldId id="537" r:id="rId15"/>
    <p:sldId id="549" r:id="rId16"/>
    <p:sldId id="551" r:id="rId17"/>
    <p:sldId id="552" r:id="rId18"/>
    <p:sldId id="529" r:id="rId19"/>
    <p:sldId id="553" r:id="rId20"/>
    <p:sldId id="546" r:id="rId21"/>
    <p:sldId id="497" r:id="rId22"/>
    <p:sldId id="535" r:id="rId23"/>
    <p:sldId id="538" r:id="rId24"/>
    <p:sldId id="540" r:id="rId25"/>
    <p:sldId id="539" r:id="rId26"/>
    <p:sldId id="541" r:id="rId27"/>
    <p:sldId id="542" r:id="rId28"/>
    <p:sldId id="506" r:id="rId29"/>
    <p:sldId id="556" r:id="rId30"/>
    <p:sldId id="555" r:id="rId31"/>
    <p:sldId id="364" r:id="rId32"/>
    <p:sldId id="351" r:id="rId33"/>
    <p:sldId id="359" r:id="rId34"/>
  </p:sldIdLst>
  <p:sldSz cx="18288000" cy="10287000"/>
  <p:notesSz cx="6797675" cy="9926638"/>
  <p:defaultTextStyle>
    <a:defPPr>
      <a:defRPr lang="ru-RU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ргей Покоев" initials="СП" lastIdx="8" clrIdx="0">
    <p:extLst/>
  </p:cmAuthor>
  <p:cmAuthor id="2" name="Иван" initials="И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20F1CD"/>
    <a:srgbClr val="8EDAF4"/>
    <a:srgbClr val="8AC6C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86" autoAdjust="0"/>
    <p:restoredTop sz="79412" autoAdjust="0"/>
  </p:normalViewPr>
  <p:slideViewPr>
    <p:cSldViewPr snapToGrid="0">
      <p:cViewPr varScale="1">
        <p:scale>
          <a:sx n="74" d="100"/>
          <a:sy n="74" d="100"/>
        </p:scale>
        <p:origin x="-90" y="-504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-2644" y="-7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5F1A4-4B77-4698-B6FE-1D279168B8B2}" type="datetimeFigureOut">
              <a:rPr lang="ru-RU" smtClean="0"/>
              <a:t>27.07.2016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AD3A4-0A5A-4B64-9E67-A49EE7DC5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863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Цвета: </a:t>
            </a:r>
          </a:p>
          <a:p>
            <a:r>
              <a:rPr lang="ru-RU" dirty="0"/>
              <a:t> - черный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 - бирюзовый </a:t>
            </a:r>
            <a:r>
              <a:rPr lang="en-US" baseline="0" dirty="0"/>
              <a:t>8EDAF4</a:t>
            </a:r>
            <a:r>
              <a:rPr lang="ru-RU" baseline="0" dirty="0"/>
              <a:t> 142,218,244  (бирюзовый: </a:t>
            </a:r>
            <a:r>
              <a:rPr lang="en-US" dirty="0"/>
              <a:t>8AC6CD</a:t>
            </a:r>
            <a:r>
              <a:rPr lang="ru-RU" dirty="0"/>
              <a:t> </a:t>
            </a:r>
            <a:r>
              <a:rPr lang="en-US" baseline="0" dirty="0"/>
              <a:t>;</a:t>
            </a:r>
            <a:r>
              <a:rPr lang="en-US" dirty="0"/>
              <a:t> 138,</a:t>
            </a:r>
            <a:r>
              <a:rPr lang="en-US" baseline="0" dirty="0"/>
              <a:t> 198, 205; </a:t>
            </a:r>
            <a:r>
              <a:rPr lang="ru-RU" baseline="0" dirty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 </a:t>
            </a:r>
            <a:r>
              <a:rPr lang="en-US" baseline="0" dirty="0"/>
              <a:t>- </a:t>
            </a:r>
            <a:r>
              <a:rPr lang="ru-RU" baseline="0" dirty="0"/>
              <a:t>полоска ярко-бирюзовый:  </a:t>
            </a:r>
            <a:r>
              <a:rPr lang="en-US" baseline="0" dirty="0"/>
              <a:t>20F1EA</a:t>
            </a:r>
            <a:r>
              <a:rPr lang="ru-RU" baseline="0" dirty="0"/>
              <a:t>; 32,241, 234;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r>
              <a:rPr lang="ru-RU" dirty="0"/>
              <a:t>Шрифт:</a:t>
            </a:r>
          </a:p>
          <a:p>
            <a:pPr marL="0" indent="0">
              <a:buFontTx/>
              <a:buNone/>
            </a:pPr>
            <a:r>
              <a:rPr lang="ru-RU" baseline="0" dirty="0"/>
              <a:t>- Заголовок 1: Шрифт </a:t>
            </a:r>
            <a:r>
              <a:rPr lang="en-US" baseline="0" dirty="0"/>
              <a:t>Arial</a:t>
            </a:r>
            <a:r>
              <a:rPr lang="ru-RU" baseline="0" dirty="0"/>
              <a:t>, 28, верхним регистром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- Заголовок 2: Шрифт </a:t>
            </a:r>
            <a:r>
              <a:rPr lang="en-US" baseline="0" dirty="0"/>
              <a:t>Arial</a:t>
            </a:r>
            <a:r>
              <a:rPr lang="ru-RU" baseline="0" dirty="0"/>
              <a:t>, 66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- Заголовок 1: Шрифт </a:t>
            </a:r>
            <a:r>
              <a:rPr lang="en-US" baseline="0" dirty="0"/>
              <a:t>Arial</a:t>
            </a:r>
            <a:r>
              <a:rPr lang="ru-RU" baseline="0" dirty="0"/>
              <a:t>, 48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- Подпись: </a:t>
            </a:r>
            <a:r>
              <a:rPr lang="en-US" baseline="0" dirty="0"/>
              <a:t>Calibri Light</a:t>
            </a:r>
            <a:r>
              <a:rPr lang="ru-RU" baseline="0" dirty="0"/>
              <a:t>, 20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883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Цвета: </a:t>
            </a:r>
          </a:p>
          <a:p>
            <a:r>
              <a:rPr lang="ru-RU" dirty="0"/>
              <a:t> - черный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 - бирюзовый </a:t>
            </a:r>
            <a:r>
              <a:rPr lang="en-US" baseline="0" dirty="0"/>
              <a:t>8EDAF4</a:t>
            </a:r>
            <a:r>
              <a:rPr lang="ru-RU" baseline="0" dirty="0"/>
              <a:t> 142,218,244  (бирюзовый: </a:t>
            </a:r>
            <a:r>
              <a:rPr lang="en-US" dirty="0"/>
              <a:t>8AC6CD</a:t>
            </a:r>
            <a:r>
              <a:rPr lang="ru-RU" dirty="0"/>
              <a:t> </a:t>
            </a:r>
            <a:r>
              <a:rPr lang="en-US" baseline="0" dirty="0"/>
              <a:t>;</a:t>
            </a:r>
            <a:r>
              <a:rPr lang="en-US" dirty="0"/>
              <a:t> 138,</a:t>
            </a:r>
            <a:r>
              <a:rPr lang="en-US" baseline="0" dirty="0"/>
              <a:t> 198, 205; </a:t>
            </a:r>
            <a:r>
              <a:rPr lang="ru-RU" baseline="0" dirty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 </a:t>
            </a:r>
            <a:r>
              <a:rPr lang="en-US" baseline="0" dirty="0"/>
              <a:t>- </a:t>
            </a:r>
            <a:r>
              <a:rPr lang="ru-RU" baseline="0" dirty="0"/>
              <a:t>полоска ярко-бирюзовый:  </a:t>
            </a:r>
            <a:r>
              <a:rPr lang="en-US" baseline="0" dirty="0"/>
              <a:t>20F1EA</a:t>
            </a:r>
            <a:r>
              <a:rPr lang="ru-RU" baseline="0" dirty="0"/>
              <a:t>; 32,241, 234;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r>
              <a:rPr lang="ru-RU" dirty="0"/>
              <a:t>Шрифт:</a:t>
            </a:r>
          </a:p>
          <a:p>
            <a:pPr marL="0" indent="0">
              <a:buFontTx/>
              <a:buNone/>
            </a:pPr>
            <a:r>
              <a:rPr lang="ru-RU" baseline="0" dirty="0"/>
              <a:t>- Заголовок 1: Шрифт </a:t>
            </a:r>
            <a:r>
              <a:rPr lang="en-US" baseline="0" dirty="0"/>
              <a:t>Arial</a:t>
            </a:r>
            <a:r>
              <a:rPr lang="ru-RU" baseline="0" dirty="0"/>
              <a:t>, 28, верхним регистром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- Заголовок 2: Шрифт </a:t>
            </a:r>
            <a:r>
              <a:rPr lang="en-US" baseline="0" dirty="0"/>
              <a:t>Arial</a:t>
            </a:r>
            <a:r>
              <a:rPr lang="ru-RU" baseline="0" dirty="0"/>
              <a:t>, 66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- Заголовок 1: Шрифт </a:t>
            </a:r>
            <a:r>
              <a:rPr lang="en-US" baseline="0" dirty="0"/>
              <a:t>Arial</a:t>
            </a:r>
            <a:r>
              <a:rPr lang="ru-RU" baseline="0" dirty="0"/>
              <a:t>, 48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- Подпись: </a:t>
            </a:r>
            <a:r>
              <a:rPr lang="en-US" baseline="0" dirty="0"/>
              <a:t>Calibri Light</a:t>
            </a:r>
            <a:r>
              <a:rPr lang="ru-RU" baseline="0" dirty="0"/>
              <a:t>, 20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883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Цвета: </a:t>
            </a:r>
          </a:p>
          <a:p>
            <a:r>
              <a:rPr lang="ru-RU" dirty="0"/>
              <a:t> - черный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 - бирюзовый </a:t>
            </a:r>
            <a:r>
              <a:rPr lang="en-US" baseline="0" dirty="0"/>
              <a:t>8EDAF4</a:t>
            </a:r>
            <a:r>
              <a:rPr lang="ru-RU" baseline="0" dirty="0"/>
              <a:t> 142,218,244  (бирюзовый: </a:t>
            </a:r>
            <a:r>
              <a:rPr lang="en-US" dirty="0"/>
              <a:t>8AC6CD</a:t>
            </a:r>
            <a:r>
              <a:rPr lang="ru-RU" dirty="0"/>
              <a:t> </a:t>
            </a:r>
            <a:r>
              <a:rPr lang="en-US" baseline="0" dirty="0"/>
              <a:t>;</a:t>
            </a:r>
            <a:r>
              <a:rPr lang="en-US" dirty="0"/>
              <a:t> 138,</a:t>
            </a:r>
            <a:r>
              <a:rPr lang="en-US" baseline="0" dirty="0"/>
              <a:t> 198, 205; </a:t>
            </a:r>
            <a:r>
              <a:rPr lang="ru-RU" baseline="0" dirty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 </a:t>
            </a:r>
            <a:r>
              <a:rPr lang="en-US" baseline="0" dirty="0"/>
              <a:t>- </a:t>
            </a:r>
            <a:r>
              <a:rPr lang="ru-RU" baseline="0" dirty="0"/>
              <a:t>полоска ярко-бирюзовый:  </a:t>
            </a:r>
            <a:r>
              <a:rPr lang="en-US" baseline="0" dirty="0"/>
              <a:t>20F1EA</a:t>
            </a:r>
            <a:r>
              <a:rPr lang="ru-RU" baseline="0" dirty="0"/>
              <a:t>; 32,241, 234;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r>
              <a:rPr lang="ru-RU" dirty="0"/>
              <a:t>Шрифт:</a:t>
            </a:r>
          </a:p>
          <a:p>
            <a:pPr marL="0" indent="0">
              <a:buFontTx/>
              <a:buNone/>
            </a:pPr>
            <a:r>
              <a:rPr lang="ru-RU" baseline="0" dirty="0"/>
              <a:t>- Заголовок 1: Шрифт </a:t>
            </a:r>
            <a:r>
              <a:rPr lang="en-US" baseline="0" dirty="0"/>
              <a:t>Arial</a:t>
            </a:r>
            <a:r>
              <a:rPr lang="ru-RU" baseline="0" dirty="0"/>
              <a:t>, 28, верхним регистром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- Заголовок 2: Шрифт </a:t>
            </a:r>
            <a:r>
              <a:rPr lang="en-US" baseline="0" dirty="0"/>
              <a:t>Arial</a:t>
            </a:r>
            <a:r>
              <a:rPr lang="ru-RU" baseline="0" dirty="0"/>
              <a:t>, 66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- Заголовок 1: Шрифт </a:t>
            </a:r>
            <a:r>
              <a:rPr lang="en-US" baseline="0" dirty="0"/>
              <a:t>Arial</a:t>
            </a:r>
            <a:r>
              <a:rPr lang="ru-RU" baseline="0" dirty="0"/>
              <a:t>, 48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- Подпись: </a:t>
            </a:r>
            <a:r>
              <a:rPr lang="en-US" baseline="0" dirty="0"/>
              <a:t>Calibri Light</a:t>
            </a:r>
            <a:r>
              <a:rPr lang="ru-RU" baseline="0" dirty="0"/>
              <a:t>, 20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883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Стандарты оформления</a:t>
            </a:r>
            <a:r>
              <a:rPr lang="en-US" dirty="0"/>
              <a:t> </a:t>
            </a:r>
            <a:r>
              <a:rPr lang="ru-RU" dirty="0"/>
              <a:t>текстовых</a:t>
            </a:r>
            <a:r>
              <a:rPr lang="ru-RU" baseline="0" dirty="0"/>
              <a:t> сладов</a:t>
            </a:r>
            <a:r>
              <a:rPr lang="ru-RU" dirty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</a:t>
            </a:r>
            <a:r>
              <a:rPr lang="ru-RU" baseline="0" dirty="0"/>
              <a:t>Заголовок  </a:t>
            </a:r>
            <a:r>
              <a:rPr lang="en-US" baseline="0" dirty="0"/>
              <a:t>Arial</a:t>
            </a:r>
            <a:r>
              <a:rPr lang="ru-RU" baseline="0" dirty="0"/>
              <a:t>, 32 </a:t>
            </a:r>
            <a:r>
              <a:rPr lang="en-US" baseline="0" dirty="0" err="1"/>
              <a:t>pt</a:t>
            </a:r>
            <a:r>
              <a:rPr lang="ru-RU" baseline="0" dirty="0"/>
              <a:t>, черный и бирюзовый для выделения </a:t>
            </a:r>
            <a:r>
              <a:rPr lang="en-US" baseline="0" dirty="0"/>
              <a:t>8EDAF4</a:t>
            </a:r>
            <a:r>
              <a:rPr lang="ru-RU" baseline="0" dirty="0"/>
              <a:t> 142,218,244</a:t>
            </a:r>
          </a:p>
          <a:p>
            <a:r>
              <a:rPr lang="ru-RU" baseline="0" dirty="0"/>
              <a:t>- Шрифт контента </a:t>
            </a:r>
            <a:r>
              <a:rPr lang="en-US" baseline="0" dirty="0"/>
              <a:t>Calibri Light</a:t>
            </a:r>
            <a:r>
              <a:rPr lang="ru-RU" baseline="0" dirty="0"/>
              <a:t>, 28 </a:t>
            </a:r>
            <a:r>
              <a:rPr lang="en-US" baseline="0" dirty="0" err="1"/>
              <a:t>pt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/>
              <a:t>пт</a:t>
            </a:r>
            <a:r>
              <a:rPr lang="ru-RU" baseline="0" dirty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 err="1"/>
              <a:t>Заголов</a:t>
            </a:r>
            <a:r>
              <a:rPr lang="ru-RU" baseline="0" dirty="0"/>
              <a:t> не </a:t>
            </a:r>
            <a:r>
              <a:rPr lang="ru-RU" baseline="0" dirty="0" err="1"/>
              <a:t>пересикается</a:t>
            </a:r>
            <a:r>
              <a:rPr lang="ru-RU" baseline="0" dirty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Стандарты оформления</a:t>
            </a:r>
            <a:r>
              <a:rPr lang="en-US" dirty="0"/>
              <a:t> </a:t>
            </a:r>
            <a:r>
              <a:rPr lang="ru-RU" dirty="0"/>
              <a:t>текстовых</a:t>
            </a:r>
            <a:r>
              <a:rPr lang="ru-RU" baseline="0" dirty="0"/>
              <a:t> сладов</a:t>
            </a:r>
            <a:r>
              <a:rPr lang="ru-RU" dirty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</a:t>
            </a:r>
            <a:r>
              <a:rPr lang="ru-RU" baseline="0" dirty="0"/>
              <a:t>Заголовок  </a:t>
            </a:r>
            <a:r>
              <a:rPr lang="en-US" baseline="0" dirty="0"/>
              <a:t>Arial</a:t>
            </a:r>
            <a:r>
              <a:rPr lang="ru-RU" baseline="0" dirty="0"/>
              <a:t>, 32 </a:t>
            </a:r>
            <a:r>
              <a:rPr lang="en-US" baseline="0" dirty="0" err="1"/>
              <a:t>pt</a:t>
            </a:r>
            <a:r>
              <a:rPr lang="ru-RU" baseline="0" dirty="0"/>
              <a:t>, черный и бирюзовый для выделения </a:t>
            </a:r>
            <a:r>
              <a:rPr lang="en-US" baseline="0" dirty="0"/>
              <a:t>8EDAF4</a:t>
            </a:r>
            <a:r>
              <a:rPr lang="ru-RU" baseline="0" dirty="0"/>
              <a:t> 142,218,244</a:t>
            </a:r>
          </a:p>
          <a:p>
            <a:r>
              <a:rPr lang="ru-RU" baseline="0" dirty="0"/>
              <a:t>- Шрифт контента </a:t>
            </a:r>
            <a:r>
              <a:rPr lang="en-US" baseline="0" dirty="0"/>
              <a:t>Calibri Light</a:t>
            </a:r>
            <a:r>
              <a:rPr lang="ru-RU" baseline="0" dirty="0"/>
              <a:t>, 28 </a:t>
            </a:r>
            <a:r>
              <a:rPr lang="en-US" baseline="0" dirty="0" err="1"/>
              <a:t>pt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/>
              <a:t>пт</a:t>
            </a:r>
            <a:r>
              <a:rPr lang="ru-RU" baseline="0" dirty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 err="1"/>
              <a:t>Заголов</a:t>
            </a:r>
            <a:r>
              <a:rPr lang="ru-RU" baseline="0" dirty="0"/>
              <a:t> не </a:t>
            </a:r>
            <a:r>
              <a:rPr lang="ru-RU" baseline="0" dirty="0" err="1"/>
              <a:t>пересикается</a:t>
            </a:r>
            <a:r>
              <a:rPr lang="ru-RU" baseline="0" dirty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164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Стандарты оформления</a:t>
            </a:r>
            <a:r>
              <a:rPr lang="en-US" dirty="0"/>
              <a:t> </a:t>
            </a:r>
            <a:r>
              <a:rPr lang="ru-RU" dirty="0"/>
              <a:t>текстовых</a:t>
            </a:r>
            <a:r>
              <a:rPr lang="ru-RU" baseline="0" dirty="0"/>
              <a:t> сладов</a:t>
            </a:r>
            <a:r>
              <a:rPr lang="ru-RU" dirty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</a:t>
            </a:r>
            <a:r>
              <a:rPr lang="ru-RU" baseline="0" dirty="0"/>
              <a:t>Заголовок  </a:t>
            </a:r>
            <a:r>
              <a:rPr lang="en-US" baseline="0" dirty="0"/>
              <a:t>Arial</a:t>
            </a:r>
            <a:r>
              <a:rPr lang="ru-RU" baseline="0" dirty="0"/>
              <a:t>, 32 </a:t>
            </a:r>
            <a:r>
              <a:rPr lang="en-US" baseline="0" dirty="0" err="1"/>
              <a:t>pt</a:t>
            </a:r>
            <a:r>
              <a:rPr lang="ru-RU" baseline="0" dirty="0"/>
              <a:t>, черный и бирюзовый для выделения </a:t>
            </a:r>
            <a:r>
              <a:rPr lang="en-US" baseline="0" dirty="0"/>
              <a:t>8EDAF4</a:t>
            </a:r>
            <a:r>
              <a:rPr lang="ru-RU" baseline="0" dirty="0"/>
              <a:t> 142,218,244</a:t>
            </a:r>
          </a:p>
          <a:p>
            <a:r>
              <a:rPr lang="ru-RU" baseline="0" dirty="0"/>
              <a:t>- Шрифт контента </a:t>
            </a:r>
            <a:r>
              <a:rPr lang="en-US" baseline="0" dirty="0"/>
              <a:t>Calibri Light</a:t>
            </a:r>
            <a:r>
              <a:rPr lang="ru-RU" baseline="0" dirty="0"/>
              <a:t>, 28 </a:t>
            </a:r>
            <a:r>
              <a:rPr lang="en-US" baseline="0" dirty="0" err="1"/>
              <a:t>pt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/>
              <a:t>пт</a:t>
            </a:r>
            <a:r>
              <a:rPr lang="ru-RU" baseline="0" dirty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 err="1"/>
              <a:t>Заголов</a:t>
            </a:r>
            <a:r>
              <a:rPr lang="ru-RU" baseline="0" dirty="0"/>
              <a:t> не </a:t>
            </a:r>
            <a:r>
              <a:rPr lang="ru-RU" baseline="0" dirty="0" err="1"/>
              <a:t>пересикается</a:t>
            </a:r>
            <a:r>
              <a:rPr lang="ru-RU" baseline="0" dirty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5859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Стандарты оформления</a:t>
            </a:r>
            <a:r>
              <a:rPr lang="en-US" dirty="0"/>
              <a:t> </a:t>
            </a:r>
            <a:r>
              <a:rPr lang="ru-RU" dirty="0"/>
              <a:t>текстовых</a:t>
            </a:r>
            <a:r>
              <a:rPr lang="ru-RU" baseline="0" dirty="0"/>
              <a:t> сладов</a:t>
            </a:r>
            <a:r>
              <a:rPr lang="ru-RU" dirty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</a:t>
            </a:r>
            <a:r>
              <a:rPr lang="ru-RU" baseline="0" dirty="0"/>
              <a:t>Заголовок  </a:t>
            </a:r>
            <a:r>
              <a:rPr lang="en-US" baseline="0" dirty="0"/>
              <a:t>Arial</a:t>
            </a:r>
            <a:r>
              <a:rPr lang="ru-RU" baseline="0" dirty="0"/>
              <a:t>, 32 </a:t>
            </a:r>
            <a:r>
              <a:rPr lang="en-US" baseline="0" dirty="0" err="1"/>
              <a:t>pt</a:t>
            </a:r>
            <a:r>
              <a:rPr lang="ru-RU" baseline="0" dirty="0"/>
              <a:t>, черный и бирюзовый для выделения </a:t>
            </a:r>
            <a:r>
              <a:rPr lang="en-US" baseline="0" dirty="0"/>
              <a:t>8EDAF4</a:t>
            </a:r>
            <a:r>
              <a:rPr lang="ru-RU" baseline="0" dirty="0"/>
              <a:t> 142,218,244</a:t>
            </a:r>
          </a:p>
          <a:p>
            <a:r>
              <a:rPr lang="ru-RU" baseline="0" dirty="0"/>
              <a:t>- Шрифт контента </a:t>
            </a:r>
            <a:r>
              <a:rPr lang="en-US" baseline="0" dirty="0"/>
              <a:t>Calibri Light</a:t>
            </a:r>
            <a:r>
              <a:rPr lang="ru-RU" baseline="0" dirty="0"/>
              <a:t>, 28 </a:t>
            </a:r>
            <a:r>
              <a:rPr lang="en-US" baseline="0" dirty="0" err="1"/>
              <a:t>pt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/>
              <a:t>пт</a:t>
            </a:r>
            <a:r>
              <a:rPr lang="ru-RU" baseline="0" dirty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 err="1"/>
              <a:t>Заголов</a:t>
            </a:r>
            <a:r>
              <a:rPr lang="ru-RU" baseline="0" dirty="0"/>
              <a:t> не </a:t>
            </a:r>
            <a:r>
              <a:rPr lang="ru-RU" baseline="0" dirty="0" err="1"/>
              <a:t>пересикается</a:t>
            </a:r>
            <a:r>
              <a:rPr lang="ru-RU" baseline="0" dirty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825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Стандарты оформления</a:t>
            </a:r>
            <a:r>
              <a:rPr lang="en-US" dirty="0"/>
              <a:t> </a:t>
            </a:r>
            <a:r>
              <a:rPr lang="ru-RU" dirty="0"/>
              <a:t>текстовых</a:t>
            </a:r>
            <a:r>
              <a:rPr lang="ru-RU" baseline="0" dirty="0"/>
              <a:t> сладов</a:t>
            </a:r>
            <a:r>
              <a:rPr lang="ru-RU" dirty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</a:t>
            </a:r>
            <a:r>
              <a:rPr lang="ru-RU" baseline="0" dirty="0"/>
              <a:t>Заголовок  </a:t>
            </a:r>
            <a:r>
              <a:rPr lang="en-US" baseline="0" dirty="0"/>
              <a:t>Arial</a:t>
            </a:r>
            <a:r>
              <a:rPr lang="ru-RU" baseline="0" dirty="0"/>
              <a:t>, 32 </a:t>
            </a:r>
            <a:r>
              <a:rPr lang="en-US" baseline="0" dirty="0" err="1"/>
              <a:t>pt</a:t>
            </a:r>
            <a:r>
              <a:rPr lang="ru-RU" baseline="0" dirty="0"/>
              <a:t>, черный и бирюзовый для выделения </a:t>
            </a:r>
            <a:r>
              <a:rPr lang="en-US" baseline="0" dirty="0"/>
              <a:t>8EDAF4</a:t>
            </a:r>
            <a:r>
              <a:rPr lang="ru-RU" baseline="0" dirty="0"/>
              <a:t> 142,218,244</a:t>
            </a:r>
          </a:p>
          <a:p>
            <a:r>
              <a:rPr lang="ru-RU" baseline="0" dirty="0"/>
              <a:t>- Шрифт контента </a:t>
            </a:r>
            <a:r>
              <a:rPr lang="en-US" baseline="0" dirty="0"/>
              <a:t>Calibri Light</a:t>
            </a:r>
            <a:r>
              <a:rPr lang="ru-RU" baseline="0" dirty="0"/>
              <a:t>, 28 </a:t>
            </a:r>
            <a:r>
              <a:rPr lang="en-US" baseline="0" dirty="0" err="1"/>
              <a:t>pt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/>
              <a:t>пт</a:t>
            </a:r>
            <a:r>
              <a:rPr lang="ru-RU" baseline="0" dirty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 err="1"/>
              <a:t>Заголов</a:t>
            </a:r>
            <a:r>
              <a:rPr lang="ru-RU" baseline="0" dirty="0"/>
              <a:t> не </a:t>
            </a:r>
            <a:r>
              <a:rPr lang="ru-RU" baseline="0" dirty="0" err="1"/>
              <a:t>пересикается</a:t>
            </a:r>
            <a:r>
              <a:rPr lang="ru-RU" baseline="0" dirty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943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Стандарты оформления</a:t>
            </a:r>
            <a:r>
              <a:rPr lang="en-US" dirty="0"/>
              <a:t> </a:t>
            </a:r>
            <a:r>
              <a:rPr lang="ru-RU" dirty="0"/>
              <a:t>текстовых</a:t>
            </a:r>
            <a:r>
              <a:rPr lang="ru-RU" baseline="0" dirty="0"/>
              <a:t> сладов</a:t>
            </a:r>
            <a:r>
              <a:rPr lang="ru-RU" dirty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</a:t>
            </a:r>
            <a:r>
              <a:rPr lang="ru-RU" baseline="0" dirty="0"/>
              <a:t>Заголовок  </a:t>
            </a:r>
            <a:r>
              <a:rPr lang="en-US" baseline="0" dirty="0"/>
              <a:t>Arial</a:t>
            </a:r>
            <a:r>
              <a:rPr lang="ru-RU" baseline="0" dirty="0"/>
              <a:t>, 32 </a:t>
            </a:r>
            <a:r>
              <a:rPr lang="en-US" baseline="0" dirty="0" err="1"/>
              <a:t>pt</a:t>
            </a:r>
            <a:r>
              <a:rPr lang="ru-RU" baseline="0" dirty="0"/>
              <a:t>, черный и бирюзовый для выделения </a:t>
            </a:r>
            <a:r>
              <a:rPr lang="en-US" baseline="0" dirty="0"/>
              <a:t>8EDAF4</a:t>
            </a:r>
            <a:r>
              <a:rPr lang="ru-RU" baseline="0" dirty="0"/>
              <a:t> 142,218,244</a:t>
            </a:r>
          </a:p>
          <a:p>
            <a:r>
              <a:rPr lang="ru-RU" baseline="0" dirty="0"/>
              <a:t>- Шрифт контента </a:t>
            </a:r>
            <a:r>
              <a:rPr lang="en-US" baseline="0" dirty="0"/>
              <a:t>Calibri Light</a:t>
            </a:r>
            <a:r>
              <a:rPr lang="ru-RU" baseline="0" dirty="0"/>
              <a:t>, 28 </a:t>
            </a:r>
            <a:r>
              <a:rPr lang="en-US" baseline="0" dirty="0" err="1"/>
              <a:t>pt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/>
              <a:t>пт</a:t>
            </a:r>
            <a:r>
              <a:rPr lang="ru-RU" baseline="0" dirty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 err="1"/>
              <a:t>Заголов</a:t>
            </a:r>
            <a:r>
              <a:rPr lang="ru-RU" baseline="0" dirty="0"/>
              <a:t> не </a:t>
            </a:r>
            <a:r>
              <a:rPr lang="ru-RU" baseline="0" dirty="0" err="1"/>
              <a:t>пересикается</a:t>
            </a:r>
            <a:r>
              <a:rPr lang="ru-RU" baseline="0" dirty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943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Стандарты оформления</a:t>
            </a:r>
            <a:r>
              <a:rPr lang="en-US" dirty="0"/>
              <a:t> </a:t>
            </a:r>
            <a:r>
              <a:rPr lang="ru-RU" dirty="0"/>
              <a:t>текстовых</a:t>
            </a:r>
            <a:r>
              <a:rPr lang="ru-RU" baseline="0" dirty="0"/>
              <a:t> сладов</a:t>
            </a:r>
            <a:r>
              <a:rPr lang="ru-RU" dirty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</a:t>
            </a:r>
            <a:r>
              <a:rPr lang="ru-RU" baseline="0" dirty="0"/>
              <a:t>Заголовок  </a:t>
            </a:r>
            <a:r>
              <a:rPr lang="en-US" baseline="0" dirty="0"/>
              <a:t>Arial</a:t>
            </a:r>
            <a:r>
              <a:rPr lang="ru-RU" baseline="0" dirty="0"/>
              <a:t>, 32 </a:t>
            </a:r>
            <a:r>
              <a:rPr lang="en-US" baseline="0" dirty="0" err="1"/>
              <a:t>pt</a:t>
            </a:r>
            <a:r>
              <a:rPr lang="ru-RU" baseline="0" dirty="0"/>
              <a:t>, черный и бирюзовый для выделения </a:t>
            </a:r>
            <a:r>
              <a:rPr lang="en-US" baseline="0" dirty="0"/>
              <a:t>8EDAF4</a:t>
            </a:r>
            <a:r>
              <a:rPr lang="ru-RU" baseline="0" dirty="0"/>
              <a:t> 142,218,244</a:t>
            </a:r>
          </a:p>
          <a:p>
            <a:r>
              <a:rPr lang="ru-RU" baseline="0" dirty="0"/>
              <a:t>- Шрифт контента </a:t>
            </a:r>
            <a:r>
              <a:rPr lang="en-US" baseline="0" dirty="0"/>
              <a:t>Calibri Light</a:t>
            </a:r>
            <a:r>
              <a:rPr lang="ru-RU" baseline="0" dirty="0"/>
              <a:t>, 28 </a:t>
            </a:r>
            <a:r>
              <a:rPr lang="en-US" baseline="0" dirty="0" err="1"/>
              <a:t>pt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/>
              <a:t>пт</a:t>
            </a:r>
            <a:r>
              <a:rPr lang="ru-RU" baseline="0" dirty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 err="1"/>
              <a:t>Заголов</a:t>
            </a:r>
            <a:r>
              <a:rPr lang="ru-RU" baseline="0" dirty="0"/>
              <a:t> не </a:t>
            </a:r>
            <a:r>
              <a:rPr lang="ru-RU" baseline="0" dirty="0" err="1"/>
              <a:t>пересикается</a:t>
            </a:r>
            <a:r>
              <a:rPr lang="ru-RU" baseline="0" dirty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8255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Стандарты оформления</a:t>
            </a:r>
            <a:r>
              <a:rPr lang="en-US" dirty="0"/>
              <a:t> </a:t>
            </a:r>
            <a:r>
              <a:rPr lang="ru-RU" dirty="0"/>
              <a:t>текстовых</a:t>
            </a:r>
            <a:r>
              <a:rPr lang="ru-RU" baseline="0" dirty="0"/>
              <a:t> сладов</a:t>
            </a:r>
            <a:r>
              <a:rPr lang="ru-RU" dirty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</a:t>
            </a:r>
            <a:r>
              <a:rPr lang="ru-RU" baseline="0" dirty="0"/>
              <a:t>Заголовок  </a:t>
            </a:r>
            <a:r>
              <a:rPr lang="en-US" baseline="0" dirty="0"/>
              <a:t>Arial</a:t>
            </a:r>
            <a:r>
              <a:rPr lang="ru-RU" baseline="0" dirty="0"/>
              <a:t>, 32 </a:t>
            </a:r>
            <a:r>
              <a:rPr lang="en-US" baseline="0" dirty="0" err="1"/>
              <a:t>pt</a:t>
            </a:r>
            <a:r>
              <a:rPr lang="ru-RU" baseline="0" dirty="0"/>
              <a:t>, черный и бирюзовый для выделения </a:t>
            </a:r>
            <a:r>
              <a:rPr lang="en-US" baseline="0" dirty="0"/>
              <a:t>8EDAF4</a:t>
            </a:r>
            <a:r>
              <a:rPr lang="ru-RU" baseline="0" dirty="0"/>
              <a:t> 142,218,244</a:t>
            </a:r>
          </a:p>
          <a:p>
            <a:r>
              <a:rPr lang="ru-RU" baseline="0" dirty="0"/>
              <a:t>- Шрифт контента </a:t>
            </a:r>
            <a:r>
              <a:rPr lang="en-US" baseline="0" dirty="0"/>
              <a:t>Calibri Light</a:t>
            </a:r>
            <a:r>
              <a:rPr lang="ru-RU" baseline="0" dirty="0"/>
              <a:t>, 28 </a:t>
            </a:r>
            <a:r>
              <a:rPr lang="en-US" baseline="0" dirty="0" err="1"/>
              <a:t>pt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/>
              <a:t>пт</a:t>
            </a:r>
            <a:r>
              <a:rPr lang="ru-RU" baseline="0" dirty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 err="1"/>
              <a:t>Заголов</a:t>
            </a:r>
            <a:r>
              <a:rPr lang="ru-RU" baseline="0" dirty="0"/>
              <a:t> не </a:t>
            </a:r>
            <a:r>
              <a:rPr lang="ru-RU" baseline="0" dirty="0" err="1"/>
              <a:t>пересикается</a:t>
            </a:r>
            <a:r>
              <a:rPr lang="ru-RU" baseline="0" dirty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825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Цвета: </a:t>
            </a:r>
          </a:p>
          <a:p>
            <a:r>
              <a:rPr lang="ru-RU" dirty="0"/>
              <a:t> - черный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 - бирюзовый </a:t>
            </a:r>
            <a:r>
              <a:rPr lang="en-US" baseline="0" dirty="0"/>
              <a:t>8EDAF4</a:t>
            </a:r>
            <a:r>
              <a:rPr lang="ru-RU" baseline="0" dirty="0"/>
              <a:t> 142,218,244  (бирюзовый: </a:t>
            </a:r>
            <a:r>
              <a:rPr lang="en-US" dirty="0"/>
              <a:t>8AC6CD</a:t>
            </a:r>
            <a:r>
              <a:rPr lang="ru-RU" dirty="0"/>
              <a:t> </a:t>
            </a:r>
            <a:r>
              <a:rPr lang="en-US" baseline="0" dirty="0"/>
              <a:t>;</a:t>
            </a:r>
            <a:r>
              <a:rPr lang="en-US" dirty="0"/>
              <a:t> 138,</a:t>
            </a:r>
            <a:r>
              <a:rPr lang="en-US" baseline="0" dirty="0"/>
              <a:t> 198, 205; </a:t>
            </a:r>
            <a:r>
              <a:rPr lang="ru-RU" baseline="0" dirty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 </a:t>
            </a:r>
            <a:r>
              <a:rPr lang="en-US" baseline="0" dirty="0"/>
              <a:t>- </a:t>
            </a:r>
            <a:r>
              <a:rPr lang="ru-RU" baseline="0" dirty="0"/>
              <a:t>полоска ярко-бирюзовый:  </a:t>
            </a:r>
            <a:r>
              <a:rPr lang="en-US" baseline="0" dirty="0"/>
              <a:t>20F1EA</a:t>
            </a:r>
            <a:r>
              <a:rPr lang="ru-RU" baseline="0" dirty="0"/>
              <a:t>; 32,241, 234;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r>
              <a:rPr lang="ru-RU" dirty="0"/>
              <a:t>Шрифт:</a:t>
            </a:r>
          </a:p>
          <a:p>
            <a:pPr marL="0" indent="0">
              <a:buFontTx/>
              <a:buNone/>
            </a:pPr>
            <a:r>
              <a:rPr lang="ru-RU" baseline="0" dirty="0"/>
              <a:t>- Заголовок 1: Шрифт </a:t>
            </a:r>
            <a:r>
              <a:rPr lang="en-US" baseline="0" dirty="0"/>
              <a:t>Arial</a:t>
            </a:r>
            <a:r>
              <a:rPr lang="ru-RU" baseline="0" dirty="0"/>
              <a:t>, 28, верхним регистром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- Заголовок 2: Шрифт </a:t>
            </a:r>
            <a:r>
              <a:rPr lang="en-US" baseline="0" dirty="0"/>
              <a:t>Arial</a:t>
            </a:r>
            <a:r>
              <a:rPr lang="ru-RU" baseline="0" dirty="0"/>
              <a:t>, 66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- Заголовок 1: Шрифт </a:t>
            </a:r>
            <a:r>
              <a:rPr lang="en-US" baseline="0" dirty="0"/>
              <a:t>Arial</a:t>
            </a:r>
            <a:r>
              <a:rPr lang="ru-RU" baseline="0" dirty="0"/>
              <a:t>, 48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- Подпись: </a:t>
            </a:r>
            <a:r>
              <a:rPr lang="en-US" baseline="0" dirty="0"/>
              <a:t>Calibri Light</a:t>
            </a:r>
            <a:r>
              <a:rPr lang="ru-RU" baseline="0" dirty="0"/>
              <a:t>, 20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8833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Стандарты оформления</a:t>
            </a:r>
            <a:r>
              <a:rPr lang="en-US" dirty="0"/>
              <a:t> </a:t>
            </a:r>
            <a:r>
              <a:rPr lang="ru-RU" dirty="0"/>
              <a:t>текстовых</a:t>
            </a:r>
            <a:r>
              <a:rPr lang="ru-RU" baseline="0" dirty="0"/>
              <a:t> сладов</a:t>
            </a:r>
            <a:r>
              <a:rPr lang="ru-RU" dirty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</a:t>
            </a:r>
            <a:r>
              <a:rPr lang="ru-RU" baseline="0" dirty="0"/>
              <a:t>Заголовок  </a:t>
            </a:r>
            <a:r>
              <a:rPr lang="en-US" baseline="0" dirty="0"/>
              <a:t>Arial</a:t>
            </a:r>
            <a:r>
              <a:rPr lang="ru-RU" baseline="0" dirty="0"/>
              <a:t>, 32 </a:t>
            </a:r>
            <a:r>
              <a:rPr lang="en-US" baseline="0" dirty="0" err="1"/>
              <a:t>pt</a:t>
            </a:r>
            <a:r>
              <a:rPr lang="ru-RU" baseline="0" dirty="0"/>
              <a:t>, черный и бирюзовый для выделения </a:t>
            </a:r>
            <a:r>
              <a:rPr lang="en-US" baseline="0" dirty="0"/>
              <a:t>8EDAF4</a:t>
            </a:r>
            <a:r>
              <a:rPr lang="ru-RU" baseline="0" dirty="0"/>
              <a:t> 142,218,244</a:t>
            </a:r>
          </a:p>
          <a:p>
            <a:r>
              <a:rPr lang="ru-RU" baseline="0" dirty="0"/>
              <a:t>- Шрифт контента </a:t>
            </a:r>
            <a:r>
              <a:rPr lang="en-US" baseline="0" dirty="0"/>
              <a:t>Calibri Light</a:t>
            </a:r>
            <a:r>
              <a:rPr lang="ru-RU" baseline="0" dirty="0"/>
              <a:t>, 28 </a:t>
            </a:r>
            <a:r>
              <a:rPr lang="en-US" baseline="0" dirty="0" err="1"/>
              <a:t>pt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/>
              <a:t>пт</a:t>
            </a:r>
            <a:r>
              <a:rPr lang="ru-RU" baseline="0" dirty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 err="1"/>
              <a:t>Заголов</a:t>
            </a:r>
            <a:r>
              <a:rPr lang="ru-RU" baseline="0" dirty="0"/>
              <a:t> не </a:t>
            </a:r>
            <a:r>
              <a:rPr lang="ru-RU" baseline="0" dirty="0" err="1"/>
              <a:t>пересикается</a:t>
            </a:r>
            <a:r>
              <a:rPr lang="ru-RU" baseline="0" dirty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254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Стандарты оформления</a:t>
            </a:r>
            <a:r>
              <a:rPr lang="en-US" dirty="0"/>
              <a:t> </a:t>
            </a:r>
            <a:r>
              <a:rPr lang="ru-RU" dirty="0"/>
              <a:t>текстовых</a:t>
            </a:r>
            <a:r>
              <a:rPr lang="ru-RU" baseline="0" dirty="0"/>
              <a:t> сладов</a:t>
            </a:r>
            <a:r>
              <a:rPr lang="ru-RU" dirty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</a:t>
            </a:r>
            <a:r>
              <a:rPr lang="ru-RU" baseline="0" dirty="0"/>
              <a:t>Заголовок  </a:t>
            </a:r>
            <a:r>
              <a:rPr lang="en-US" baseline="0" dirty="0"/>
              <a:t>Arial</a:t>
            </a:r>
            <a:r>
              <a:rPr lang="ru-RU" baseline="0" dirty="0"/>
              <a:t>, 32 </a:t>
            </a:r>
            <a:r>
              <a:rPr lang="en-US" baseline="0" dirty="0" err="1"/>
              <a:t>pt</a:t>
            </a:r>
            <a:r>
              <a:rPr lang="ru-RU" baseline="0" dirty="0"/>
              <a:t>, черный и бирюзовый для выделения </a:t>
            </a:r>
            <a:r>
              <a:rPr lang="en-US" baseline="0" dirty="0"/>
              <a:t>8EDAF4</a:t>
            </a:r>
            <a:r>
              <a:rPr lang="ru-RU" baseline="0" dirty="0"/>
              <a:t> 142,218,244</a:t>
            </a:r>
          </a:p>
          <a:p>
            <a:r>
              <a:rPr lang="ru-RU" baseline="0" dirty="0"/>
              <a:t>- Шрифт контента </a:t>
            </a:r>
            <a:r>
              <a:rPr lang="en-US" baseline="0" dirty="0"/>
              <a:t>Calibri Light</a:t>
            </a:r>
            <a:r>
              <a:rPr lang="ru-RU" baseline="0" dirty="0"/>
              <a:t>, 28 </a:t>
            </a:r>
            <a:r>
              <a:rPr lang="en-US" baseline="0" dirty="0" err="1"/>
              <a:t>pt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/>
              <a:t>пт</a:t>
            </a:r>
            <a:r>
              <a:rPr lang="ru-RU" baseline="0" dirty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 err="1"/>
              <a:t>Заголов</a:t>
            </a:r>
            <a:r>
              <a:rPr lang="ru-RU" baseline="0" dirty="0"/>
              <a:t> не </a:t>
            </a:r>
            <a:r>
              <a:rPr lang="ru-RU" baseline="0" dirty="0" err="1"/>
              <a:t>пересикается</a:t>
            </a:r>
            <a:r>
              <a:rPr lang="ru-RU" baseline="0" dirty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Стандарты оформления</a:t>
            </a:r>
            <a:r>
              <a:rPr lang="en-US" dirty="0"/>
              <a:t> </a:t>
            </a:r>
            <a:r>
              <a:rPr lang="ru-RU" dirty="0"/>
              <a:t>текстовых</a:t>
            </a:r>
            <a:r>
              <a:rPr lang="ru-RU" baseline="0" dirty="0"/>
              <a:t> сладов</a:t>
            </a:r>
            <a:r>
              <a:rPr lang="ru-RU" dirty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</a:t>
            </a:r>
            <a:r>
              <a:rPr lang="ru-RU" baseline="0" dirty="0"/>
              <a:t>Заголовок  </a:t>
            </a:r>
            <a:r>
              <a:rPr lang="en-US" baseline="0" dirty="0"/>
              <a:t>Arial</a:t>
            </a:r>
            <a:r>
              <a:rPr lang="ru-RU" baseline="0" dirty="0"/>
              <a:t>, 32 </a:t>
            </a:r>
            <a:r>
              <a:rPr lang="en-US" baseline="0" dirty="0" err="1"/>
              <a:t>pt</a:t>
            </a:r>
            <a:r>
              <a:rPr lang="ru-RU" baseline="0" dirty="0"/>
              <a:t>, черный и бирюзовый для выделения </a:t>
            </a:r>
            <a:r>
              <a:rPr lang="en-US" baseline="0" dirty="0"/>
              <a:t>8EDAF4</a:t>
            </a:r>
            <a:r>
              <a:rPr lang="ru-RU" baseline="0" dirty="0"/>
              <a:t> 142,218,244</a:t>
            </a:r>
          </a:p>
          <a:p>
            <a:r>
              <a:rPr lang="ru-RU" baseline="0" dirty="0"/>
              <a:t>- Шрифт контента </a:t>
            </a:r>
            <a:r>
              <a:rPr lang="en-US" baseline="0" dirty="0"/>
              <a:t>Calibri Light</a:t>
            </a:r>
            <a:r>
              <a:rPr lang="ru-RU" baseline="0" dirty="0"/>
              <a:t>, 28 </a:t>
            </a:r>
            <a:r>
              <a:rPr lang="en-US" baseline="0" dirty="0" err="1"/>
              <a:t>pt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/>
              <a:t>пт</a:t>
            </a:r>
            <a:r>
              <a:rPr lang="ru-RU" baseline="0" dirty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 err="1"/>
              <a:t>Заголов</a:t>
            </a:r>
            <a:r>
              <a:rPr lang="ru-RU" baseline="0" dirty="0"/>
              <a:t> не </a:t>
            </a:r>
            <a:r>
              <a:rPr lang="ru-RU" baseline="0" dirty="0" err="1"/>
              <a:t>пересикается</a:t>
            </a:r>
            <a:r>
              <a:rPr lang="ru-RU" baseline="0" dirty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9430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Стандарты оформления</a:t>
            </a:r>
            <a:r>
              <a:rPr lang="en-US" dirty="0"/>
              <a:t> </a:t>
            </a:r>
            <a:r>
              <a:rPr lang="ru-RU" dirty="0"/>
              <a:t>текстовых</a:t>
            </a:r>
            <a:r>
              <a:rPr lang="ru-RU" baseline="0" dirty="0"/>
              <a:t> сладов</a:t>
            </a:r>
            <a:r>
              <a:rPr lang="ru-RU" dirty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</a:t>
            </a:r>
            <a:r>
              <a:rPr lang="ru-RU" baseline="0" dirty="0"/>
              <a:t>Заголовок  </a:t>
            </a:r>
            <a:r>
              <a:rPr lang="en-US" baseline="0" dirty="0"/>
              <a:t>Arial</a:t>
            </a:r>
            <a:r>
              <a:rPr lang="ru-RU" baseline="0" dirty="0"/>
              <a:t>, 32 </a:t>
            </a:r>
            <a:r>
              <a:rPr lang="en-US" baseline="0" dirty="0" err="1"/>
              <a:t>pt</a:t>
            </a:r>
            <a:r>
              <a:rPr lang="ru-RU" baseline="0" dirty="0"/>
              <a:t>, черный и бирюзовый для выделения </a:t>
            </a:r>
            <a:r>
              <a:rPr lang="en-US" baseline="0" dirty="0"/>
              <a:t>8EDAF4</a:t>
            </a:r>
            <a:r>
              <a:rPr lang="ru-RU" baseline="0" dirty="0"/>
              <a:t> 142,218,244</a:t>
            </a:r>
          </a:p>
          <a:p>
            <a:r>
              <a:rPr lang="ru-RU" baseline="0" dirty="0"/>
              <a:t>- Шрифт контента </a:t>
            </a:r>
            <a:r>
              <a:rPr lang="en-US" baseline="0" dirty="0"/>
              <a:t>Calibri Light</a:t>
            </a:r>
            <a:r>
              <a:rPr lang="ru-RU" baseline="0" dirty="0"/>
              <a:t>, 28 </a:t>
            </a:r>
            <a:r>
              <a:rPr lang="en-US" baseline="0" dirty="0" err="1"/>
              <a:t>pt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/>
              <a:t>пт</a:t>
            </a:r>
            <a:r>
              <a:rPr lang="ru-RU" baseline="0" dirty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 err="1"/>
              <a:t>Заголов</a:t>
            </a:r>
            <a:r>
              <a:rPr lang="ru-RU" baseline="0" dirty="0"/>
              <a:t> не </a:t>
            </a:r>
            <a:r>
              <a:rPr lang="ru-RU" baseline="0" dirty="0" err="1"/>
              <a:t>пересикается</a:t>
            </a:r>
            <a:r>
              <a:rPr lang="ru-RU" baseline="0" dirty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3360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Стандарты оформления</a:t>
            </a:r>
            <a:r>
              <a:rPr lang="en-US" dirty="0"/>
              <a:t> </a:t>
            </a:r>
            <a:r>
              <a:rPr lang="ru-RU" dirty="0"/>
              <a:t>текстовых</a:t>
            </a:r>
            <a:r>
              <a:rPr lang="ru-RU" baseline="0" dirty="0"/>
              <a:t> сладов</a:t>
            </a:r>
            <a:r>
              <a:rPr lang="ru-RU" dirty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</a:t>
            </a:r>
            <a:r>
              <a:rPr lang="ru-RU" baseline="0" dirty="0"/>
              <a:t>Заголовок  </a:t>
            </a:r>
            <a:r>
              <a:rPr lang="en-US" baseline="0" dirty="0"/>
              <a:t>Arial</a:t>
            </a:r>
            <a:r>
              <a:rPr lang="ru-RU" baseline="0" dirty="0"/>
              <a:t>, 32 </a:t>
            </a:r>
            <a:r>
              <a:rPr lang="en-US" baseline="0" dirty="0" err="1"/>
              <a:t>pt</a:t>
            </a:r>
            <a:r>
              <a:rPr lang="ru-RU" baseline="0" dirty="0"/>
              <a:t>, черный и бирюзовый для выделения </a:t>
            </a:r>
            <a:r>
              <a:rPr lang="en-US" baseline="0" dirty="0"/>
              <a:t>8EDAF4</a:t>
            </a:r>
            <a:r>
              <a:rPr lang="ru-RU" baseline="0" dirty="0"/>
              <a:t> 142,218,244</a:t>
            </a:r>
          </a:p>
          <a:p>
            <a:r>
              <a:rPr lang="ru-RU" baseline="0" dirty="0"/>
              <a:t>- Шрифт контента </a:t>
            </a:r>
            <a:r>
              <a:rPr lang="en-US" baseline="0" dirty="0"/>
              <a:t>Calibri Light</a:t>
            </a:r>
            <a:r>
              <a:rPr lang="ru-RU" baseline="0" dirty="0"/>
              <a:t>, 28 </a:t>
            </a:r>
            <a:r>
              <a:rPr lang="en-US" baseline="0" dirty="0" err="1"/>
              <a:t>pt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/>
              <a:t>пт</a:t>
            </a:r>
            <a:r>
              <a:rPr lang="ru-RU" baseline="0" dirty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 err="1"/>
              <a:t>Заголов</a:t>
            </a:r>
            <a:r>
              <a:rPr lang="ru-RU" baseline="0" dirty="0"/>
              <a:t> не </a:t>
            </a:r>
            <a:r>
              <a:rPr lang="ru-RU" baseline="0" dirty="0" err="1"/>
              <a:t>пересикается</a:t>
            </a:r>
            <a:r>
              <a:rPr lang="ru-RU" baseline="0" dirty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992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Стандарты оформления</a:t>
            </a:r>
            <a:r>
              <a:rPr lang="en-US" dirty="0"/>
              <a:t> </a:t>
            </a:r>
            <a:r>
              <a:rPr lang="ru-RU" dirty="0"/>
              <a:t>текстовых</a:t>
            </a:r>
            <a:r>
              <a:rPr lang="ru-RU" baseline="0" dirty="0"/>
              <a:t> сладов</a:t>
            </a:r>
            <a:r>
              <a:rPr lang="ru-RU" dirty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</a:t>
            </a:r>
            <a:r>
              <a:rPr lang="ru-RU" baseline="0" dirty="0"/>
              <a:t>Заголовок  </a:t>
            </a:r>
            <a:r>
              <a:rPr lang="en-US" baseline="0" dirty="0"/>
              <a:t>Arial</a:t>
            </a:r>
            <a:r>
              <a:rPr lang="ru-RU" baseline="0" dirty="0"/>
              <a:t>, 32 </a:t>
            </a:r>
            <a:r>
              <a:rPr lang="en-US" baseline="0" dirty="0" err="1"/>
              <a:t>pt</a:t>
            </a:r>
            <a:r>
              <a:rPr lang="ru-RU" baseline="0" dirty="0"/>
              <a:t>, черный и бирюзовый для выделения </a:t>
            </a:r>
            <a:r>
              <a:rPr lang="en-US" baseline="0" dirty="0"/>
              <a:t>8EDAF4</a:t>
            </a:r>
            <a:r>
              <a:rPr lang="ru-RU" baseline="0" dirty="0"/>
              <a:t> 142,218,244</a:t>
            </a:r>
          </a:p>
          <a:p>
            <a:r>
              <a:rPr lang="ru-RU" baseline="0" dirty="0"/>
              <a:t>- Шрифт контента </a:t>
            </a:r>
            <a:r>
              <a:rPr lang="en-US" baseline="0" dirty="0"/>
              <a:t>Calibri Light</a:t>
            </a:r>
            <a:r>
              <a:rPr lang="ru-RU" baseline="0" dirty="0"/>
              <a:t>, 28 </a:t>
            </a:r>
            <a:r>
              <a:rPr lang="en-US" baseline="0" dirty="0" err="1"/>
              <a:t>pt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/>
              <a:t>пт</a:t>
            </a:r>
            <a:r>
              <a:rPr lang="ru-RU" baseline="0" dirty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 err="1"/>
              <a:t>Заголов</a:t>
            </a:r>
            <a:r>
              <a:rPr lang="ru-RU" baseline="0" dirty="0"/>
              <a:t> не </a:t>
            </a:r>
            <a:r>
              <a:rPr lang="ru-RU" baseline="0" dirty="0" err="1"/>
              <a:t>пересикается</a:t>
            </a:r>
            <a:r>
              <a:rPr lang="ru-RU" baseline="0" dirty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5948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Стандарты оформления</a:t>
            </a:r>
            <a:r>
              <a:rPr lang="en-US" dirty="0"/>
              <a:t> </a:t>
            </a:r>
            <a:r>
              <a:rPr lang="ru-RU" dirty="0"/>
              <a:t>текстовых</a:t>
            </a:r>
            <a:r>
              <a:rPr lang="ru-RU" baseline="0" dirty="0"/>
              <a:t> сладов</a:t>
            </a:r>
            <a:r>
              <a:rPr lang="ru-RU" dirty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</a:t>
            </a:r>
            <a:r>
              <a:rPr lang="ru-RU" baseline="0" dirty="0"/>
              <a:t>Заголовок  </a:t>
            </a:r>
            <a:r>
              <a:rPr lang="en-US" baseline="0" dirty="0"/>
              <a:t>Arial</a:t>
            </a:r>
            <a:r>
              <a:rPr lang="ru-RU" baseline="0" dirty="0"/>
              <a:t>, 32 </a:t>
            </a:r>
            <a:r>
              <a:rPr lang="en-US" baseline="0" dirty="0" err="1"/>
              <a:t>pt</a:t>
            </a:r>
            <a:r>
              <a:rPr lang="ru-RU" baseline="0" dirty="0"/>
              <a:t>, черный и бирюзовый для выделения </a:t>
            </a:r>
            <a:r>
              <a:rPr lang="en-US" baseline="0" dirty="0"/>
              <a:t>8EDAF4</a:t>
            </a:r>
            <a:r>
              <a:rPr lang="ru-RU" baseline="0" dirty="0"/>
              <a:t> 142,218,244</a:t>
            </a:r>
          </a:p>
          <a:p>
            <a:r>
              <a:rPr lang="ru-RU" baseline="0" dirty="0"/>
              <a:t>- Шрифт контента </a:t>
            </a:r>
            <a:r>
              <a:rPr lang="en-US" baseline="0" dirty="0"/>
              <a:t>Calibri Light</a:t>
            </a:r>
            <a:r>
              <a:rPr lang="ru-RU" baseline="0" dirty="0"/>
              <a:t>, 28 </a:t>
            </a:r>
            <a:r>
              <a:rPr lang="en-US" baseline="0" dirty="0" err="1"/>
              <a:t>pt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/>
              <a:t>пт</a:t>
            </a:r>
            <a:r>
              <a:rPr lang="ru-RU" baseline="0" dirty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 err="1"/>
              <a:t>Заголов</a:t>
            </a:r>
            <a:r>
              <a:rPr lang="ru-RU" baseline="0" dirty="0"/>
              <a:t> не </a:t>
            </a:r>
            <a:r>
              <a:rPr lang="ru-RU" baseline="0" dirty="0" err="1"/>
              <a:t>пересикается</a:t>
            </a:r>
            <a:r>
              <a:rPr lang="ru-RU" baseline="0" dirty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1057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Стандарты оформления</a:t>
            </a:r>
            <a:r>
              <a:rPr lang="en-US" dirty="0"/>
              <a:t> </a:t>
            </a:r>
            <a:r>
              <a:rPr lang="ru-RU" dirty="0"/>
              <a:t>текстовых</a:t>
            </a:r>
            <a:r>
              <a:rPr lang="ru-RU" baseline="0" dirty="0"/>
              <a:t> сладов</a:t>
            </a:r>
            <a:r>
              <a:rPr lang="ru-RU" dirty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</a:t>
            </a:r>
            <a:r>
              <a:rPr lang="ru-RU" baseline="0" dirty="0"/>
              <a:t>Заголовок  </a:t>
            </a:r>
            <a:r>
              <a:rPr lang="en-US" baseline="0" dirty="0"/>
              <a:t>Arial</a:t>
            </a:r>
            <a:r>
              <a:rPr lang="ru-RU" baseline="0" dirty="0"/>
              <a:t>, 32 </a:t>
            </a:r>
            <a:r>
              <a:rPr lang="en-US" baseline="0" dirty="0" err="1"/>
              <a:t>pt</a:t>
            </a:r>
            <a:r>
              <a:rPr lang="ru-RU" baseline="0" dirty="0"/>
              <a:t>, черный и бирюзовый для выделения </a:t>
            </a:r>
            <a:r>
              <a:rPr lang="en-US" baseline="0" dirty="0"/>
              <a:t>8EDAF4</a:t>
            </a:r>
            <a:r>
              <a:rPr lang="ru-RU" baseline="0" dirty="0"/>
              <a:t> 142,218,244</a:t>
            </a:r>
          </a:p>
          <a:p>
            <a:r>
              <a:rPr lang="ru-RU" baseline="0" dirty="0"/>
              <a:t>- Шрифт контента </a:t>
            </a:r>
            <a:r>
              <a:rPr lang="en-US" baseline="0" dirty="0"/>
              <a:t>Calibri Light</a:t>
            </a:r>
            <a:r>
              <a:rPr lang="ru-RU" baseline="0" dirty="0"/>
              <a:t>, 28 </a:t>
            </a:r>
            <a:r>
              <a:rPr lang="en-US" baseline="0" dirty="0" err="1"/>
              <a:t>pt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/>
              <a:t>пт</a:t>
            </a:r>
            <a:r>
              <a:rPr lang="ru-RU" baseline="0" dirty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 err="1"/>
              <a:t>Заголов</a:t>
            </a:r>
            <a:r>
              <a:rPr lang="ru-RU" baseline="0" dirty="0"/>
              <a:t> не </a:t>
            </a:r>
            <a:r>
              <a:rPr lang="ru-RU" baseline="0" dirty="0" err="1"/>
              <a:t>пересикается</a:t>
            </a:r>
            <a:r>
              <a:rPr lang="ru-RU" baseline="0" dirty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0040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28</a:t>
            </a:fld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метки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Демонстрация БП</a:t>
            </a:r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Стандарты оформления</a:t>
            </a:r>
            <a:r>
              <a:rPr lang="en-US" dirty="0"/>
              <a:t> </a:t>
            </a:r>
            <a:r>
              <a:rPr lang="ru-RU" dirty="0"/>
              <a:t>текстовых</a:t>
            </a:r>
            <a:r>
              <a:rPr lang="ru-RU" baseline="0" dirty="0"/>
              <a:t> сладов</a:t>
            </a:r>
            <a:r>
              <a:rPr lang="ru-RU" dirty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</a:t>
            </a:r>
            <a:r>
              <a:rPr lang="ru-RU" baseline="0" dirty="0"/>
              <a:t>Заголовок  </a:t>
            </a:r>
            <a:r>
              <a:rPr lang="en-US" baseline="0" dirty="0"/>
              <a:t>Arial</a:t>
            </a:r>
            <a:r>
              <a:rPr lang="ru-RU" baseline="0" dirty="0"/>
              <a:t>, 32 </a:t>
            </a:r>
            <a:r>
              <a:rPr lang="en-US" baseline="0" dirty="0" err="1"/>
              <a:t>pt</a:t>
            </a:r>
            <a:r>
              <a:rPr lang="ru-RU" baseline="0" dirty="0"/>
              <a:t>, черный и бирюзовый для выделения </a:t>
            </a:r>
            <a:r>
              <a:rPr lang="en-US" baseline="0" dirty="0"/>
              <a:t>8EDAF4</a:t>
            </a:r>
            <a:r>
              <a:rPr lang="ru-RU" baseline="0" dirty="0"/>
              <a:t> 142,218,244</a:t>
            </a:r>
          </a:p>
          <a:p>
            <a:r>
              <a:rPr lang="ru-RU" baseline="0" dirty="0"/>
              <a:t>- Шрифт контента </a:t>
            </a:r>
            <a:r>
              <a:rPr lang="en-US" baseline="0" dirty="0"/>
              <a:t>Calibri Light</a:t>
            </a:r>
            <a:r>
              <a:rPr lang="ru-RU" baseline="0" dirty="0"/>
              <a:t>, 28 </a:t>
            </a:r>
            <a:r>
              <a:rPr lang="en-US" baseline="0" dirty="0" err="1"/>
              <a:t>pt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/>
              <a:t>пт</a:t>
            </a:r>
            <a:r>
              <a:rPr lang="ru-RU" baseline="0" dirty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 err="1"/>
              <a:t>Заголов</a:t>
            </a:r>
            <a:r>
              <a:rPr lang="ru-RU" baseline="0" dirty="0"/>
              <a:t> не </a:t>
            </a:r>
            <a:r>
              <a:rPr lang="ru-RU" baseline="0" dirty="0" err="1"/>
              <a:t>пересикается</a:t>
            </a:r>
            <a:r>
              <a:rPr lang="ru-RU" baseline="0" dirty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825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Стандарты оформления</a:t>
            </a:r>
            <a:r>
              <a:rPr lang="en-US" dirty="0"/>
              <a:t> </a:t>
            </a:r>
            <a:r>
              <a:rPr lang="ru-RU" dirty="0"/>
              <a:t>текстовых</a:t>
            </a:r>
            <a:r>
              <a:rPr lang="ru-RU" baseline="0" dirty="0"/>
              <a:t> сладов</a:t>
            </a:r>
            <a:r>
              <a:rPr lang="ru-RU" dirty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</a:t>
            </a:r>
            <a:r>
              <a:rPr lang="ru-RU" baseline="0" dirty="0"/>
              <a:t>Заголовок  </a:t>
            </a:r>
            <a:r>
              <a:rPr lang="en-US" baseline="0" dirty="0"/>
              <a:t>Arial</a:t>
            </a:r>
            <a:r>
              <a:rPr lang="ru-RU" baseline="0" dirty="0"/>
              <a:t>, 32 </a:t>
            </a:r>
            <a:r>
              <a:rPr lang="en-US" baseline="0" dirty="0" err="1"/>
              <a:t>pt</a:t>
            </a:r>
            <a:r>
              <a:rPr lang="ru-RU" baseline="0" dirty="0"/>
              <a:t>, черный и бирюзовый для выделения </a:t>
            </a:r>
            <a:r>
              <a:rPr lang="en-US" baseline="0" dirty="0"/>
              <a:t>8EDAF4</a:t>
            </a:r>
            <a:r>
              <a:rPr lang="ru-RU" baseline="0" dirty="0"/>
              <a:t> 142,218,244</a:t>
            </a:r>
          </a:p>
          <a:p>
            <a:r>
              <a:rPr lang="ru-RU" baseline="0" dirty="0"/>
              <a:t>- Шрифт контента </a:t>
            </a:r>
            <a:r>
              <a:rPr lang="en-US" baseline="0" dirty="0"/>
              <a:t>Calibri Light</a:t>
            </a:r>
            <a:r>
              <a:rPr lang="ru-RU" baseline="0" dirty="0"/>
              <a:t>, 28 </a:t>
            </a:r>
            <a:r>
              <a:rPr lang="en-US" baseline="0" dirty="0" err="1"/>
              <a:t>pt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/>
              <a:t>пт</a:t>
            </a:r>
            <a:r>
              <a:rPr lang="ru-RU" baseline="0" dirty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 err="1"/>
              <a:t>Заголов</a:t>
            </a:r>
            <a:r>
              <a:rPr lang="ru-RU" baseline="0" dirty="0"/>
              <a:t> не </a:t>
            </a:r>
            <a:r>
              <a:rPr lang="ru-RU" baseline="0" dirty="0" err="1"/>
              <a:t>пересикается</a:t>
            </a:r>
            <a:r>
              <a:rPr lang="ru-RU" baseline="0" dirty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Стандарты оформления</a:t>
            </a:r>
            <a:r>
              <a:rPr lang="en-US" dirty="0"/>
              <a:t> </a:t>
            </a:r>
            <a:r>
              <a:rPr lang="ru-RU" dirty="0"/>
              <a:t>текстовых</a:t>
            </a:r>
            <a:r>
              <a:rPr lang="ru-RU" baseline="0" dirty="0"/>
              <a:t> сладов</a:t>
            </a:r>
            <a:r>
              <a:rPr lang="ru-RU" dirty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</a:t>
            </a:r>
            <a:r>
              <a:rPr lang="ru-RU" baseline="0" dirty="0"/>
              <a:t>Заголовок  </a:t>
            </a:r>
            <a:r>
              <a:rPr lang="en-US" baseline="0" dirty="0"/>
              <a:t>Arial</a:t>
            </a:r>
            <a:r>
              <a:rPr lang="ru-RU" baseline="0" dirty="0"/>
              <a:t>, 32 </a:t>
            </a:r>
            <a:r>
              <a:rPr lang="en-US" baseline="0" dirty="0" err="1"/>
              <a:t>pt</a:t>
            </a:r>
            <a:r>
              <a:rPr lang="ru-RU" baseline="0" dirty="0"/>
              <a:t>, черный и бирюзовый для выделения </a:t>
            </a:r>
            <a:r>
              <a:rPr lang="en-US" baseline="0" dirty="0"/>
              <a:t>8EDAF4</a:t>
            </a:r>
            <a:r>
              <a:rPr lang="ru-RU" baseline="0" dirty="0"/>
              <a:t> 142,218,244</a:t>
            </a:r>
          </a:p>
          <a:p>
            <a:r>
              <a:rPr lang="ru-RU" baseline="0" dirty="0"/>
              <a:t>- Шрифт контента </a:t>
            </a:r>
            <a:r>
              <a:rPr lang="en-US" baseline="0" dirty="0"/>
              <a:t>Calibri Light</a:t>
            </a:r>
            <a:r>
              <a:rPr lang="ru-RU" baseline="0" dirty="0"/>
              <a:t>, 28 </a:t>
            </a:r>
            <a:r>
              <a:rPr lang="en-US" baseline="0" dirty="0" err="1"/>
              <a:t>pt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/>
              <a:t>пт</a:t>
            </a:r>
            <a:r>
              <a:rPr lang="ru-RU" baseline="0" dirty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 err="1"/>
              <a:t>Заголов</a:t>
            </a:r>
            <a:r>
              <a:rPr lang="ru-RU" baseline="0" dirty="0"/>
              <a:t> не </a:t>
            </a:r>
            <a:r>
              <a:rPr lang="ru-RU" baseline="0" dirty="0" err="1"/>
              <a:t>пересикается</a:t>
            </a:r>
            <a:r>
              <a:rPr lang="ru-RU" baseline="0" dirty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411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Стандарты оформления</a:t>
            </a:r>
            <a:r>
              <a:rPr lang="en-US" dirty="0"/>
              <a:t> </a:t>
            </a:r>
            <a:r>
              <a:rPr lang="ru-RU" dirty="0"/>
              <a:t>текстовых</a:t>
            </a:r>
            <a:r>
              <a:rPr lang="ru-RU" baseline="0" dirty="0"/>
              <a:t> сладов</a:t>
            </a:r>
            <a:r>
              <a:rPr lang="ru-RU" dirty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</a:t>
            </a:r>
            <a:r>
              <a:rPr lang="ru-RU" baseline="0" dirty="0"/>
              <a:t>Заголовок  </a:t>
            </a:r>
            <a:r>
              <a:rPr lang="en-US" baseline="0" dirty="0"/>
              <a:t>Arial</a:t>
            </a:r>
            <a:r>
              <a:rPr lang="ru-RU" baseline="0" dirty="0"/>
              <a:t>, 32 </a:t>
            </a:r>
            <a:r>
              <a:rPr lang="en-US" baseline="0" dirty="0" err="1"/>
              <a:t>pt</a:t>
            </a:r>
            <a:r>
              <a:rPr lang="ru-RU" baseline="0" dirty="0"/>
              <a:t>, черный и бирюзовый для выделения </a:t>
            </a:r>
            <a:r>
              <a:rPr lang="en-US" baseline="0" dirty="0"/>
              <a:t>8EDAF4</a:t>
            </a:r>
            <a:r>
              <a:rPr lang="ru-RU" baseline="0" dirty="0"/>
              <a:t> 142,218,244</a:t>
            </a:r>
          </a:p>
          <a:p>
            <a:r>
              <a:rPr lang="ru-RU" baseline="0" dirty="0"/>
              <a:t>- Шрифт контента </a:t>
            </a:r>
            <a:r>
              <a:rPr lang="en-US" baseline="0" dirty="0"/>
              <a:t>Calibri Light</a:t>
            </a:r>
            <a:r>
              <a:rPr lang="ru-RU" baseline="0" dirty="0"/>
              <a:t>, 28 </a:t>
            </a:r>
            <a:r>
              <a:rPr lang="en-US" baseline="0" dirty="0" err="1"/>
              <a:t>pt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/>
              <a:t>пт</a:t>
            </a:r>
            <a:r>
              <a:rPr lang="ru-RU" baseline="0" dirty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 err="1"/>
              <a:t>Заголов</a:t>
            </a:r>
            <a:r>
              <a:rPr lang="ru-RU" baseline="0" dirty="0"/>
              <a:t> не </a:t>
            </a:r>
            <a:r>
              <a:rPr lang="ru-RU" baseline="0" dirty="0" err="1"/>
              <a:t>пересикается</a:t>
            </a:r>
            <a:r>
              <a:rPr lang="ru-RU" baseline="0" dirty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Стандарты оформления</a:t>
            </a:r>
            <a:r>
              <a:rPr lang="en-US" dirty="0"/>
              <a:t> </a:t>
            </a:r>
            <a:r>
              <a:rPr lang="ru-RU" dirty="0"/>
              <a:t>текстовых</a:t>
            </a:r>
            <a:r>
              <a:rPr lang="ru-RU" baseline="0" dirty="0"/>
              <a:t> сладов</a:t>
            </a:r>
            <a:r>
              <a:rPr lang="ru-RU" dirty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</a:t>
            </a:r>
            <a:r>
              <a:rPr lang="ru-RU" baseline="0" dirty="0"/>
              <a:t>Заголовок  </a:t>
            </a:r>
            <a:r>
              <a:rPr lang="en-US" baseline="0" dirty="0"/>
              <a:t>Arial</a:t>
            </a:r>
            <a:r>
              <a:rPr lang="ru-RU" baseline="0" dirty="0"/>
              <a:t>, 32 </a:t>
            </a:r>
            <a:r>
              <a:rPr lang="en-US" baseline="0" dirty="0" err="1"/>
              <a:t>pt</a:t>
            </a:r>
            <a:r>
              <a:rPr lang="ru-RU" baseline="0" dirty="0"/>
              <a:t>, черный и бирюзовый для выделения </a:t>
            </a:r>
            <a:r>
              <a:rPr lang="en-US" baseline="0" dirty="0"/>
              <a:t>8EDAF4</a:t>
            </a:r>
            <a:r>
              <a:rPr lang="ru-RU" baseline="0" dirty="0"/>
              <a:t> 142,218,244</a:t>
            </a:r>
          </a:p>
          <a:p>
            <a:r>
              <a:rPr lang="ru-RU" baseline="0" dirty="0"/>
              <a:t>- Шрифт контента </a:t>
            </a:r>
            <a:r>
              <a:rPr lang="en-US" baseline="0" dirty="0"/>
              <a:t>Calibri Light</a:t>
            </a:r>
            <a:r>
              <a:rPr lang="ru-RU" baseline="0" dirty="0"/>
              <a:t>, 28 </a:t>
            </a:r>
            <a:r>
              <a:rPr lang="en-US" baseline="0" dirty="0" err="1"/>
              <a:t>pt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/>
              <a:t>пт</a:t>
            </a:r>
            <a:r>
              <a:rPr lang="ru-RU" baseline="0" dirty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 err="1"/>
              <a:t>Заголов</a:t>
            </a:r>
            <a:r>
              <a:rPr lang="ru-RU" baseline="0" dirty="0"/>
              <a:t> не </a:t>
            </a:r>
            <a:r>
              <a:rPr lang="ru-RU" baseline="0" dirty="0" err="1"/>
              <a:t>пересикается</a:t>
            </a:r>
            <a:r>
              <a:rPr lang="ru-RU" baseline="0" dirty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33</a:t>
            </a:fld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метки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Демонстрация БП</a:t>
            </a:r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Стандарты оформления</a:t>
            </a:r>
            <a:r>
              <a:rPr lang="en-US" dirty="0"/>
              <a:t> </a:t>
            </a:r>
            <a:r>
              <a:rPr lang="ru-RU" dirty="0"/>
              <a:t>текстовых</a:t>
            </a:r>
            <a:r>
              <a:rPr lang="ru-RU" baseline="0" dirty="0"/>
              <a:t> сладов</a:t>
            </a:r>
            <a:r>
              <a:rPr lang="ru-RU" dirty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</a:t>
            </a:r>
            <a:r>
              <a:rPr lang="ru-RU" baseline="0" dirty="0"/>
              <a:t>Заголовок  </a:t>
            </a:r>
            <a:r>
              <a:rPr lang="en-US" baseline="0" dirty="0"/>
              <a:t>Arial</a:t>
            </a:r>
            <a:r>
              <a:rPr lang="ru-RU" baseline="0" dirty="0"/>
              <a:t>, 32 </a:t>
            </a:r>
            <a:r>
              <a:rPr lang="en-US" baseline="0" dirty="0" err="1"/>
              <a:t>pt</a:t>
            </a:r>
            <a:r>
              <a:rPr lang="ru-RU" baseline="0" dirty="0"/>
              <a:t>, черный и бирюзовый для выделения </a:t>
            </a:r>
            <a:r>
              <a:rPr lang="en-US" baseline="0" dirty="0"/>
              <a:t>8EDAF4</a:t>
            </a:r>
            <a:r>
              <a:rPr lang="ru-RU" baseline="0" dirty="0"/>
              <a:t> 142,218,244</a:t>
            </a:r>
          </a:p>
          <a:p>
            <a:r>
              <a:rPr lang="ru-RU" baseline="0" dirty="0"/>
              <a:t>- Шрифт контента </a:t>
            </a:r>
            <a:r>
              <a:rPr lang="en-US" baseline="0" dirty="0"/>
              <a:t>Calibri Light</a:t>
            </a:r>
            <a:r>
              <a:rPr lang="ru-RU" baseline="0" dirty="0"/>
              <a:t>, 28 </a:t>
            </a:r>
            <a:r>
              <a:rPr lang="en-US" baseline="0" dirty="0" err="1"/>
              <a:t>pt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/>
              <a:t>пт</a:t>
            </a:r>
            <a:r>
              <a:rPr lang="ru-RU" baseline="0" dirty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 err="1"/>
              <a:t>Заголов</a:t>
            </a:r>
            <a:r>
              <a:rPr lang="ru-RU" baseline="0" dirty="0"/>
              <a:t> не </a:t>
            </a:r>
            <a:r>
              <a:rPr lang="ru-RU" baseline="0" dirty="0" err="1"/>
              <a:t>пересикается</a:t>
            </a:r>
            <a:r>
              <a:rPr lang="ru-RU" baseline="0" dirty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Стандарты оформления</a:t>
            </a:r>
            <a:r>
              <a:rPr lang="en-US" dirty="0"/>
              <a:t> </a:t>
            </a:r>
            <a:r>
              <a:rPr lang="ru-RU" dirty="0"/>
              <a:t>текстовых</a:t>
            </a:r>
            <a:r>
              <a:rPr lang="ru-RU" baseline="0" dirty="0"/>
              <a:t> сладов</a:t>
            </a:r>
            <a:r>
              <a:rPr lang="ru-RU" dirty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</a:t>
            </a:r>
            <a:r>
              <a:rPr lang="ru-RU" baseline="0" dirty="0"/>
              <a:t>Заголовок  </a:t>
            </a:r>
            <a:r>
              <a:rPr lang="en-US" baseline="0" dirty="0"/>
              <a:t>Arial</a:t>
            </a:r>
            <a:r>
              <a:rPr lang="ru-RU" baseline="0" dirty="0"/>
              <a:t>, 32 </a:t>
            </a:r>
            <a:r>
              <a:rPr lang="en-US" baseline="0" dirty="0" err="1"/>
              <a:t>pt</a:t>
            </a:r>
            <a:r>
              <a:rPr lang="ru-RU" baseline="0" dirty="0"/>
              <a:t>, черный и бирюзовый для выделения </a:t>
            </a:r>
            <a:r>
              <a:rPr lang="en-US" baseline="0" dirty="0"/>
              <a:t>8EDAF4</a:t>
            </a:r>
            <a:r>
              <a:rPr lang="ru-RU" baseline="0" dirty="0"/>
              <a:t> 142,218,244</a:t>
            </a:r>
          </a:p>
          <a:p>
            <a:r>
              <a:rPr lang="ru-RU" baseline="0" dirty="0"/>
              <a:t>- Шрифт контента </a:t>
            </a:r>
            <a:r>
              <a:rPr lang="en-US" baseline="0" dirty="0"/>
              <a:t>Calibri Light</a:t>
            </a:r>
            <a:r>
              <a:rPr lang="ru-RU" baseline="0" dirty="0"/>
              <a:t>, 28 </a:t>
            </a:r>
            <a:r>
              <a:rPr lang="en-US" baseline="0" dirty="0" err="1"/>
              <a:t>pt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/>
              <a:t>пт</a:t>
            </a:r>
            <a:r>
              <a:rPr lang="ru-RU" baseline="0" dirty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 err="1"/>
              <a:t>Заголов</a:t>
            </a:r>
            <a:r>
              <a:rPr lang="ru-RU" baseline="0" dirty="0"/>
              <a:t> не </a:t>
            </a:r>
            <a:r>
              <a:rPr lang="ru-RU" baseline="0" dirty="0" err="1"/>
              <a:t>пересикается</a:t>
            </a:r>
            <a:r>
              <a:rPr lang="ru-RU" baseline="0" dirty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Стандарты оформления</a:t>
            </a:r>
            <a:r>
              <a:rPr lang="en-US" dirty="0"/>
              <a:t> </a:t>
            </a:r>
            <a:r>
              <a:rPr lang="ru-RU" dirty="0"/>
              <a:t>текстовых</a:t>
            </a:r>
            <a:r>
              <a:rPr lang="ru-RU" baseline="0" dirty="0"/>
              <a:t> сладов</a:t>
            </a:r>
            <a:r>
              <a:rPr lang="ru-RU" dirty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</a:t>
            </a:r>
            <a:r>
              <a:rPr lang="ru-RU" baseline="0" dirty="0"/>
              <a:t>Заголовок  </a:t>
            </a:r>
            <a:r>
              <a:rPr lang="en-US" baseline="0" dirty="0"/>
              <a:t>Arial</a:t>
            </a:r>
            <a:r>
              <a:rPr lang="ru-RU" baseline="0" dirty="0"/>
              <a:t>, 32 </a:t>
            </a:r>
            <a:r>
              <a:rPr lang="en-US" baseline="0" dirty="0" err="1"/>
              <a:t>pt</a:t>
            </a:r>
            <a:r>
              <a:rPr lang="ru-RU" baseline="0" dirty="0"/>
              <a:t>, черный и бирюзовый для выделения </a:t>
            </a:r>
            <a:r>
              <a:rPr lang="en-US" baseline="0" dirty="0"/>
              <a:t>8EDAF4</a:t>
            </a:r>
            <a:r>
              <a:rPr lang="ru-RU" baseline="0" dirty="0"/>
              <a:t> 142,218,244</a:t>
            </a:r>
          </a:p>
          <a:p>
            <a:r>
              <a:rPr lang="ru-RU" baseline="0" dirty="0"/>
              <a:t>- Шрифт контента </a:t>
            </a:r>
            <a:r>
              <a:rPr lang="en-US" baseline="0" dirty="0"/>
              <a:t>Calibri Light</a:t>
            </a:r>
            <a:r>
              <a:rPr lang="ru-RU" baseline="0" dirty="0"/>
              <a:t>, 28 </a:t>
            </a:r>
            <a:r>
              <a:rPr lang="en-US" baseline="0" dirty="0" err="1"/>
              <a:t>pt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/>
              <a:t>пт</a:t>
            </a:r>
            <a:r>
              <a:rPr lang="ru-RU" baseline="0" dirty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 err="1"/>
              <a:t>Заголов</a:t>
            </a:r>
            <a:r>
              <a:rPr lang="ru-RU" baseline="0" dirty="0"/>
              <a:t> не </a:t>
            </a:r>
            <a:r>
              <a:rPr lang="ru-RU" baseline="0" dirty="0" err="1"/>
              <a:t>пересикается</a:t>
            </a:r>
            <a:r>
              <a:rPr lang="ru-RU" baseline="0" dirty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Стандарты оформления</a:t>
            </a:r>
            <a:r>
              <a:rPr lang="en-US" dirty="0"/>
              <a:t> </a:t>
            </a:r>
            <a:r>
              <a:rPr lang="ru-RU" dirty="0"/>
              <a:t>текстовых</a:t>
            </a:r>
            <a:r>
              <a:rPr lang="ru-RU" baseline="0" dirty="0"/>
              <a:t> сладов</a:t>
            </a:r>
            <a:r>
              <a:rPr lang="ru-RU" dirty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</a:t>
            </a:r>
            <a:r>
              <a:rPr lang="ru-RU" baseline="0" dirty="0"/>
              <a:t>Заголовок  </a:t>
            </a:r>
            <a:r>
              <a:rPr lang="en-US" baseline="0" dirty="0"/>
              <a:t>Arial</a:t>
            </a:r>
            <a:r>
              <a:rPr lang="ru-RU" baseline="0" dirty="0"/>
              <a:t>, 32 </a:t>
            </a:r>
            <a:r>
              <a:rPr lang="en-US" baseline="0" dirty="0" err="1"/>
              <a:t>pt</a:t>
            </a:r>
            <a:r>
              <a:rPr lang="ru-RU" baseline="0" dirty="0"/>
              <a:t>, черный и бирюзовый для выделения </a:t>
            </a:r>
            <a:r>
              <a:rPr lang="en-US" baseline="0" dirty="0"/>
              <a:t>8EDAF4</a:t>
            </a:r>
            <a:r>
              <a:rPr lang="ru-RU" baseline="0" dirty="0"/>
              <a:t> 142,218,244</a:t>
            </a:r>
          </a:p>
          <a:p>
            <a:r>
              <a:rPr lang="ru-RU" baseline="0" dirty="0"/>
              <a:t>- Шрифт контента </a:t>
            </a:r>
            <a:r>
              <a:rPr lang="en-US" baseline="0" dirty="0"/>
              <a:t>Calibri Light</a:t>
            </a:r>
            <a:r>
              <a:rPr lang="ru-RU" baseline="0" dirty="0"/>
              <a:t>, 28 </a:t>
            </a:r>
            <a:r>
              <a:rPr lang="en-US" baseline="0" dirty="0" err="1"/>
              <a:t>pt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/>
              <a:t>пт</a:t>
            </a:r>
            <a:r>
              <a:rPr lang="ru-RU" baseline="0" dirty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 err="1"/>
              <a:t>Заголов</a:t>
            </a:r>
            <a:r>
              <a:rPr lang="ru-RU" baseline="0" dirty="0"/>
              <a:t> не </a:t>
            </a:r>
            <a:r>
              <a:rPr lang="ru-RU" baseline="0" dirty="0" err="1"/>
              <a:t>пересикается</a:t>
            </a:r>
            <a:r>
              <a:rPr lang="ru-RU" baseline="0" dirty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Стандарты оформления</a:t>
            </a:r>
            <a:r>
              <a:rPr lang="en-US" dirty="0"/>
              <a:t> </a:t>
            </a:r>
            <a:r>
              <a:rPr lang="ru-RU" dirty="0"/>
              <a:t>текстовых</a:t>
            </a:r>
            <a:r>
              <a:rPr lang="ru-RU" baseline="0" dirty="0"/>
              <a:t> сладов</a:t>
            </a:r>
            <a:r>
              <a:rPr lang="ru-RU" dirty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</a:t>
            </a:r>
            <a:r>
              <a:rPr lang="ru-RU" baseline="0" dirty="0"/>
              <a:t>Заголовок  </a:t>
            </a:r>
            <a:r>
              <a:rPr lang="en-US" baseline="0" dirty="0"/>
              <a:t>Arial</a:t>
            </a:r>
            <a:r>
              <a:rPr lang="ru-RU" baseline="0" dirty="0"/>
              <a:t>, 32 </a:t>
            </a:r>
            <a:r>
              <a:rPr lang="en-US" baseline="0" dirty="0" err="1"/>
              <a:t>pt</a:t>
            </a:r>
            <a:r>
              <a:rPr lang="ru-RU" baseline="0" dirty="0"/>
              <a:t>, черный и бирюзовый для выделения </a:t>
            </a:r>
            <a:r>
              <a:rPr lang="en-US" baseline="0" dirty="0"/>
              <a:t>8EDAF4</a:t>
            </a:r>
            <a:r>
              <a:rPr lang="ru-RU" baseline="0" dirty="0"/>
              <a:t> 142,218,244</a:t>
            </a:r>
          </a:p>
          <a:p>
            <a:r>
              <a:rPr lang="ru-RU" baseline="0" dirty="0"/>
              <a:t>- Шрифт контента </a:t>
            </a:r>
            <a:r>
              <a:rPr lang="en-US" baseline="0" dirty="0"/>
              <a:t>Calibri Light</a:t>
            </a:r>
            <a:r>
              <a:rPr lang="ru-RU" baseline="0" dirty="0"/>
              <a:t>, 28 </a:t>
            </a:r>
            <a:r>
              <a:rPr lang="en-US" baseline="0" dirty="0" err="1"/>
              <a:t>pt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/>
              <a:t>пт</a:t>
            </a:r>
            <a:r>
              <a:rPr lang="ru-RU" baseline="0" dirty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 err="1"/>
              <a:t>Заголов</a:t>
            </a:r>
            <a:r>
              <a:rPr lang="ru-RU" baseline="0" dirty="0"/>
              <a:t> не </a:t>
            </a:r>
            <a:r>
              <a:rPr lang="ru-RU" baseline="0" dirty="0" err="1"/>
              <a:t>пересикается</a:t>
            </a:r>
            <a:r>
              <a:rPr lang="ru-RU" baseline="0" dirty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Стандарты оформления</a:t>
            </a:r>
            <a:r>
              <a:rPr lang="en-US" dirty="0"/>
              <a:t> </a:t>
            </a:r>
            <a:r>
              <a:rPr lang="ru-RU" dirty="0"/>
              <a:t>текстовых</a:t>
            </a:r>
            <a:r>
              <a:rPr lang="ru-RU" baseline="0" dirty="0"/>
              <a:t> сладов</a:t>
            </a:r>
            <a:r>
              <a:rPr lang="ru-RU" dirty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</a:t>
            </a:r>
            <a:r>
              <a:rPr lang="ru-RU" baseline="0" dirty="0"/>
              <a:t>Заголовок  </a:t>
            </a:r>
            <a:r>
              <a:rPr lang="en-US" baseline="0" dirty="0"/>
              <a:t>Arial</a:t>
            </a:r>
            <a:r>
              <a:rPr lang="ru-RU" baseline="0" dirty="0"/>
              <a:t>, 32 </a:t>
            </a:r>
            <a:r>
              <a:rPr lang="en-US" baseline="0" dirty="0" err="1"/>
              <a:t>pt</a:t>
            </a:r>
            <a:r>
              <a:rPr lang="ru-RU" baseline="0" dirty="0"/>
              <a:t>, черный и бирюзовый для выделения </a:t>
            </a:r>
            <a:r>
              <a:rPr lang="en-US" baseline="0" dirty="0"/>
              <a:t>8EDAF4</a:t>
            </a:r>
            <a:r>
              <a:rPr lang="ru-RU" baseline="0" dirty="0"/>
              <a:t> 142,218,244</a:t>
            </a:r>
          </a:p>
          <a:p>
            <a:r>
              <a:rPr lang="ru-RU" baseline="0" dirty="0"/>
              <a:t>- Шрифт контента </a:t>
            </a:r>
            <a:r>
              <a:rPr lang="en-US" baseline="0" dirty="0"/>
              <a:t>Calibri Light</a:t>
            </a:r>
            <a:r>
              <a:rPr lang="ru-RU" baseline="0" dirty="0"/>
              <a:t>, 28 </a:t>
            </a:r>
            <a:r>
              <a:rPr lang="en-US" baseline="0" dirty="0" err="1"/>
              <a:t>pt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/>
              <a:t>пт</a:t>
            </a:r>
            <a:r>
              <a:rPr lang="ru-RU" baseline="0" dirty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 err="1"/>
              <a:t>Заголов</a:t>
            </a:r>
            <a:r>
              <a:rPr lang="ru-RU" baseline="0" dirty="0"/>
              <a:t> не </a:t>
            </a:r>
            <a:r>
              <a:rPr lang="ru-RU" baseline="0" dirty="0" err="1"/>
              <a:t>пересикается</a:t>
            </a:r>
            <a:r>
              <a:rPr lang="ru-RU" baseline="0" dirty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580B-CEEC-4B72-A122-4D81B8B58B3C}" type="datetimeFigureOut">
              <a:rPr lang="ru-RU" smtClean="0"/>
              <a:t>27.07.2016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8AF8-A0F6-4E17-8A83-C587272D6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3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580B-CEEC-4B72-A122-4D81B8B58B3C}" type="datetimeFigureOut">
              <a:rPr lang="ru-RU" smtClean="0"/>
              <a:t>27.07.2016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8AF8-A0F6-4E17-8A83-C587272D6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349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580B-CEEC-4B72-A122-4D81B8B58B3C}" type="datetimeFigureOut">
              <a:rPr lang="ru-RU" smtClean="0"/>
              <a:t>27.07.2016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8AF8-A0F6-4E17-8A83-C587272D6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669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580B-CEEC-4B72-A122-4D81B8B58B3C}" type="datetimeFigureOut">
              <a:rPr lang="ru-RU" smtClean="0"/>
              <a:t>27.07.2016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8AF8-A0F6-4E17-8A83-C587272D6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029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580B-CEEC-4B72-A122-4D81B8B58B3C}" type="datetimeFigureOut">
              <a:rPr lang="ru-RU" smtClean="0"/>
              <a:t>27.07.2016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8AF8-A0F6-4E17-8A83-C587272D6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08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580B-CEEC-4B72-A122-4D81B8B58B3C}" type="datetimeFigureOut">
              <a:rPr lang="ru-RU" smtClean="0"/>
              <a:t>27.07.2016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8AF8-A0F6-4E17-8A83-C587272D6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96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580B-CEEC-4B72-A122-4D81B8B58B3C}" type="datetimeFigureOut">
              <a:rPr lang="ru-RU" smtClean="0"/>
              <a:t>27.07.2016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8AF8-A0F6-4E17-8A83-C587272D6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821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580B-CEEC-4B72-A122-4D81B8B58B3C}" type="datetimeFigureOut">
              <a:rPr lang="ru-RU" smtClean="0"/>
              <a:t>27.07.2016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8AF8-A0F6-4E17-8A83-C587272D6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417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580B-CEEC-4B72-A122-4D81B8B58B3C}" type="datetimeFigureOut">
              <a:rPr lang="ru-RU" smtClean="0"/>
              <a:t>27.07.2016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8AF8-A0F6-4E17-8A83-C587272D6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853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580B-CEEC-4B72-A122-4D81B8B58B3C}" type="datetimeFigureOut">
              <a:rPr lang="ru-RU" smtClean="0"/>
              <a:t>27.07.2016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8AF8-A0F6-4E17-8A83-C587272D6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581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580B-CEEC-4B72-A122-4D81B8B58B3C}" type="datetimeFigureOut">
              <a:rPr lang="ru-RU" smtClean="0"/>
              <a:t>27.07.2016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8AF8-A0F6-4E17-8A83-C587272D6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96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C580B-CEEC-4B72-A122-4D81B8B58B3C}" type="datetimeFigureOut">
              <a:rPr lang="ru-RU" smtClean="0"/>
              <a:t>27.07.2016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28AF8-A0F6-4E17-8A83-C587272D6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10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305829"/>
            <a:ext cx="18287999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КУРС: </a:t>
            </a: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СОЗДАЕМ БИЗНЕС-ПРОЦЕССЫ В БИТРИКС24. </a:t>
            </a:r>
          </a:p>
          <a:p>
            <a:pPr algn="ctr">
              <a:spcBef>
                <a:spcPts val="600"/>
              </a:spcBef>
            </a:pP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БОЛЬШЕ ВОЗМОЖНОСТЕЙ!</a:t>
            </a:r>
          </a:p>
          <a:p>
            <a:pPr algn="ctr">
              <a:spcBef>
                <a:spcPts val="600"/>
              </a:spcBef>
            </a:pP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172408" y="3950212"/>
            <a:ext cx="1181255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113" y="4618280"/>
            <a:ext cx="18287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6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 ВТОРОЙ, </a:t>
            </a:r>
            <a:r>
              <a:rPr lang="en-US" sz="6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ru-RU" sz="6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.0</a:t>
            </a:r>
            <a:r>
              <a:rPr lang="en-US" sz="6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  <a:r>
              <a:rPr lang="ru-RU" sz="6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ru-RU" sz="6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73325" y="8476947"/>
            <a:ext cx="13885356" cy="1384990"/>
          </a:xfrm>
          <a:prstGeom prst="rect">
            <a:avLst/>
          </a:prstGeom>
        </p:spPr>
        <p:txBody>
          <a:bodyPr wrap="square" lIns="91402" tIns="45718" rIns="91402" bIns="45718">
            <a:spAutoFit/>
          </a:bodyPr>
          <a:lstStyle/>
          <a:p>
            <a:pPr algn="r"/>
            <a:r>
              <a:rPr lang="ru-RU" sz="2800" b="1" dirty="0">
                <a:cs typeface="Arial" panose="020B0604020202020204" pitchFamily="34" charset="0"/>
              </a:rPr>
              <a:t>Евгения Новикова, 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MCART.RU</a:t>
            </a:r>
            <a:endParaRPr lang="ru-RU" sz="28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r"/>
            <a:r>
              <a:rPr lang="ru-RU" sz="2800" b="1" dirty="0">
                <a:cs typeface="Arial" panose="020B0604020202020204" pitchFamily="34" charset="0"/>
              </a:rPr>
              <a:t>Иван Малышин , </a:t>
            </a:r>
            <a:r>
              <a:rPr lang="ru-RU" sz="2800" b="1" dirty="0">
                <a:solidFill>
                  <a:srgbClr val="0070C0"/>
                </a:solidFill>
                <a:cs typeface="Arial" panose="020B0604020202020204" pitchFamily="34" charset="0"/>
              </a:rPr>
              <a:t>«1С-Битрикс»</a:t>
            </a:r>
          </a:p>
          <a:p>
            <a:pPr algn="r"/>
            <a:r>
              <a:rPr lang="ru-RU" sz="2800" dirty="0">
                <a:cs typeface="Arial" panose="020B0604020202020204" pitchFamily="34" charset="0"/>
              </a:rPr>
              <a:t>Академия «1С-Битрикс»,  </a:t>
            </a:r>
            <a:r>
              <a:rPr lang="en-US" sz="2800" dirty="0">
                <a:cs typeface="Arial" panose="020B0604020202020204" pitchFamily="34" charset="0"/>
              </a:rPr>
              <a:t>academy.1c-bitrix.ru</a:t>
            </a:r>
            <a:r>
              <a:rPr lang="ru-RU" sz="2800" dirty="0">
                <a:cs typeface="Arial" panose="020B0604020202020204" pitchFamily="34" charset="0"/>
              </a:rPr>
              <a:t>, 2016 г.</a:t>
            </a:r>
          </a:p>
        </p:txBody>
      </p:sp>
    </p:spTree>
    <p:extLst>
      <p:ext uri="{BB962C8B-B14F-4D97-AF65-F5344CB8AC3E}">
        <p14:creationId xmlns:p14="http://schemas.microsoft.com/office/powerpoint/2010/main" val="3622110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238595"/>
            <a:ext cx="15944850" cy="2837698"/>
          </a:xfrm>
        </p:spPr>
        <p:txBody>
          <a:bodyPr anchor="t">
            <a:normAutofit/>
          </a:bodyPr>
          <a:lstStyle/>
          <a:p>
            <a:r>
              <a:rPr lang="ru-RU" sz="6600" dirty="0">
                <a:latin typeface="Arial" panose="020B0604020202020204" pitchFamily="34" charset="0"/>
                <a:cs typeface="Arial" panose="020B0604020202020204" pitchFamily="34" charset="0"/>
              </a:rPr>
              <a:t>Создание бизнес-процессов со статусами</a:t>
            </a:r>
          </a:p>
        </p:txBody>
      </p:sp>
      <p:pic>
        <p:nvPicPr>
          <p:cNvPr id="25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073325" y="8476947"/>
            <a:ext cx="13885356" cy="1384990"/>
          </a:xfrm>
          <a:prstGeom prst="rect">
            <a:avLst/>
          </a:prstGeom>
        </p:spPr>
        <p:txBody>
          <a:bodyPr wrap="square" lIns="91402" tIns="45718" rIns="91402" bIns="45718">
            <a:spAutoFit/>
          </a:bodyPr>
          <a:lstStyle/>
          <a:p>
            <a:pPr algn="r"/>
            <a:r>
              <a:rPr lang="ru-RU" sz="2800" b="1" dirty="0">
                <a:cs typeface="Arial" panose="020B0604020202020204" pitchFamily="34" charset="0"/>
              </a:rPr>
              <a:t>Евгения Новикова, 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MCART.RU</a:t>
            </a:r>
            <a:endParaRPr lang="ru-RU" sz="28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r"/>
            <a:r>
              <a:rPr lang="ru-RU" sz="2800" b="1" dirty="0">
                <a:cs typeface="Arial" panose="020B0604020202020204" pitchFamily="34" charset="0"/>
              </a:rPr>
              <a:t>Иван Малышин , </a:t>
            </a:r>
            <a:r>
              <a:rPr lang="ru-RU" sz="2800" b="1" dirty="0">
                <a:solidFill>
                  <a:srgbClr val="0070C0"/>
                </a:solidFill>
                <a:cs typeface="Arial" panose="020B0604020202020204" pitchFamily="34" charset="0"/>
              </a:rPr>
              <a:t>«1С-Битрикс»</a:t>
            </a:r>
          </a:p>
          <a:p>
            <a:pPr algn="r"/>
            <a:r>
              <a:rPr lang="ru-RU" sz="2800" dirty="0">
                <a:cs typeface="Arial" panose="020B0604020202020204" pitchFamily="34" charset="0"/>
              </a:rPr>
              <a:t>Академия «1С-Битрикс»,  </a:t>
            </a:r>
            <a:r>
              <a:rPr lang="en-US" sz="2800" dirty="0">
                <a:cs typeface="Arial" panose="020B0604020202020204" pitchFamily="34" charset="0"/>
              </a:rPr>
              <a:t>academy.1c-bitrix.ru</a:t>
            </a:r>
            <a:r>
              <a:rPr lang="ru-RU" sz="2800" dirty="0">
                <a:cs typeface="Arial" panose="020B0604020202020204" pitchFamily="34" charset="0"/>
              </a:rPr>
              <a:t>, 2016 г.</a:t>
            </a:r>
          </a:p>
        </p:txBody>
      </p:sp>
    </p:spTree>
    <p:extLst>
      <p:ext uri="{BB962C8B-B14F-4D97-AF65-F5344CB8AC3E}">
        <p14:creationId xmlns:p14="http://schemas.microsoft.com/office/powerpoint/2010/main" val="3556318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399" y="361261"/>
            <a:ext cx="157621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00" b="1" dirty="0">
                <a:solidFill>
                  <a:srgbClr val="0070C0"/>
                </a:solidFill>
              </a:rPr>
              <a:t>Что я сегодня узнаю</a:t>
            </a:r>
            <a:r>
              <a:rPr lang="ru-RU" sz="4200" dirty="0">
                <a:solidFill>
                  <a:srgbClr val="0070C0"/>
                </a:solidFill>
              </a:rPr>
              <a:t>?</a:t>
            </a:r>
            <a:endParaRPr lang="en-US" sz="4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14399" y="3202475"/>
            <a:ext cx="157621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4200" dirty="0"/>
              <a:t>Что такое статусы и бизнес-процесс на статусах? 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4200" dirty="0"/>
              <a:t>Когда выбирать последовательный БП, а когда со статусами?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4200" dirty="0"/>
              <a:t>Бизнес-процессы согласования выдачи денежных средств и публикации статей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4200" dirty="0"/>
              <a:t>Ответы на вопросы из прошлых вебинаров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399" y="1657930"/>
            <a:ext cx="157621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ru-RU" sz="4200" b="1" dirty="0"/>
              <a:t>План вебинара:</a:t>
            </a:r>
          </a:p>
        </p:txBody>
      </p:sp>
    </p:spTree>
    <p:extLst>
      <p:ext uri="{BB962C8B-B14F-4D97-AF65-F5344CB8AC3E}">
        <p14:creationId xmlns:p14="http://schemas.microsoft.com/office/powerpoint/2010/main" val="1371216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3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2678" y="1560027"/>
            <a:ext cx="454509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200" b="1" dirty="0"/>
              <a:t>Что такое статусы?</a:t>
            </a:r>
            <a:endParaRPr lang="ru-RU" sz="4200" dirty="0"/>
          </a:p>
        </p:txBody>
      </p:sp>
      <p:sp>
        <p:nvSpPr>
          <p:cNvPr id="4" name="TextBox 3"/>
          <p:cNvSpPr txBox="1"/>
          <p:nvPr/>
        </p:nvSpPr>
        <p:spPr>
          <a:xfrm>
            <a:off x="852678" y="2518357"/>
            <a:ext cx="11679416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Объект: </a:t>
            </a:r>
            <a:r>
              <a:rPr lang="ru-RU" b="1" dirty="0"/>
              <a:t>человек</a:t>
            </a:r>
          </a:p>
          <a:p>
            <a:r>
              <a:rPr lang="ru-RU" dirty="0"/>
              <a:t>Статусы: сон, еда, работа, отдых, общение с друзьями, занятия спортом и пр.</a:t>
            </a:r>
          </a:p>
          <a:p>
            <a:endParaRPr lang="ru-RU" dirty="0"/>
          </a:p>
          <a:p>
            <a:r>
              <a:rPr lang="ru-RU" dirty="0"/>
              <a:t>Статус – это некоторое состояние объекта. </a:t>
            </a:r>
            <a:br>
              <a:rPr lang="ru-RU" dirty="0"/>
            </a:br>
            <a:r>
              <a:rPr lang="ru-RU" dirty="0"/>
              <a:t>Некоторые статусы возникают регулярно: сон, еда, работа и пр.</a:t>
            </a:r>
          </a:p>
          <a:p>
            <a:r>
              <a:rPr lang="ru-RU" dirty="0"/>
              <a:t>Некоторые статусы встречаются всего 1 раз:</a:t>
            </a:r>
            <a:r>
              <a:rPr lang="en-US" dirty="0"/>
              <a:t> </a:t>
            </a:r>
            <a:r>
              <a:rPr lang="ru-RU" dirty="0"/>
              <a:t>рождение, поступление в школу, </a:t>
            </a:r>
            <a:br>
              <a:rPr lang="ru-RU" dirty="0"/>
            </a:br>
            <a:r>
              <a:rPr lang="ru-RU" dirty="0"/>
              <a:t> выход на пенсию и пр.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788" y="5618051"/>
            <a:ext cx="3087488" cy="19988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2879" y="7101519"/>
            <a:ext cx="2061265" cy="21384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53516" y="2151760"/>
            <a:ext cx="3622678" cy="27797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8747" y="5517086"/>
            <a:ext cx="4357885" cy="22007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11432" y="5791060"/>
            <a:ext cx="5001768" cy="4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4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2678" y="1560027"/>
            <a:ext cx="1376896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200" b="1" dirty="0"/>
              <a:t>Бизнес-процесс со статусами на примере жизни человека</a:t>
            </a:r>
            <a:endParaRPr lang="ru-RU" sz="4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90" y="7398843"/>
            <a:ext cx="3087488" cy="19988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1652" y="2904374"/>
            <a:ext cx="1425010" cy="14783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5108" y="4851579"/>
            <a:ext cx="3718970" cy="18780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84209" y="6823150"/>
            <a:ext cx="2361269" cy="1811820"/>
          </a:xfrm>
          <a:prstGeom prst="rect">
            <a:avLst/>
          </a:prstGeom>
        </p:spPr>
      </p:pic>
      <p:sp>
        <p:nvSpPr>
          <p:cNvPr id="3" name="Ромб 2"/>
          <p:cNvSpPr/>
          <p:nvPr/>
        </p:nvSpPr>
        <p:spPr>
          <a:xfrm>
            <a:off x="9962860" y="3198200"/>
            <a:ext cx="2906973" cy="89074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Какой сегодня день?</a:t>
            </a:r>
          </a:p>
        </p:txBody>
      </p:sp>
      <p:cxnSp>
        <p:nvCxnSpPr>
          <p:cNvPr id="11" name="Прямая со стрелкой 10"/>
          <p:cNvCxnSpPr>
            <a:stCxn id="6" idx="0"/>
            <a:endCxn id="7" idx="1"/>
          </p:cNvCxnSpPr>
          <p:nvPr/>
        </p:nvCxnSpPr>
        <p:spPr>
          <a:xfrm flipV="1">
            <a:off x="2501234" y="3643572"/>
            <a:ext cx="2540418" cy="37552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3"/>
            <a:endCxn id="3" idx="1"/>
          </p:cNvCxnSpPr>
          <p:nvPr/>
        </p:nvCxnSpPr>
        <p:spPr>
          <a:xfrm>
            <a:off x="6466662" y="3643572"/>
            <a:ext cx="3496198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3" idx="2"/>
            <a:endCxn id="10" idx="0"/>
          </p:cNvCxnSpPr>
          <p:nvPr/>
        </p:nvCxnSpPr>
        <p:spPr>
          <a:xfrm>
            <a:off x="11416347" y="4088945"/>
            <a:ext cx="3348497" cy="27342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4297847" y="8699238"/>
            <a:ext cx="16476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выходной</a:t>
            </a:r>
          </a:p>
        </p:txBody>
      </p:sp>
      <p:cxnSp>
        <p:nvCxnSpPr>
          <p:cNvPr id="23" name="Прямая со стрелкой 22"/>
          <p:cNvCxnSpPr>
            <a:stCxn id="3" idx="2"/>
            <a:endCxn id="8" idx="0"/>
          </p:cNvCxnSpPr>
          <p:nvPr/>
        </p:nvCxnSpPr>
        <p:spPr>
          <a:xfrm flipH="1">
            <a:off x="8814593" y="4088945"/>
            <a:ext cx="2601754" cy="7626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268350" y="6745664"/>
            <a:ext cx="143500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рабочий</a:t>
            </a:r>
          </a:p>
        </p:txBody>
      </p:sp>
      <p:cxnSp>
        <p:nvCxnSpPr>
          <p:cNvPr id="60" name="Прямая со стрелкой 59"/>
          <p:cNvCxnSpPr>
            <a:stCxn id="8" idx="2"/>
            <a:endCxn id="6" idx="3"/>
          </p:cNvCxnSpPr>
          <p:nvPr/>
        </p:nvCxnSpPr>
        <p:spPr>
          <a:xfrm flipH="1">
            <a:off x="4044978" y="6729659"/>
            <a:ext cx="4769615" cy="16685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stCxn id="10" idx="1"/>
            <a:endCxn id="6" idx="3"/>
          </p:cNvCxnSpPr>
          <p:nvPr/>
        </p:nvCxnSpPr>
        <p:spPr>
          <a:xfrm flipH="1">
            <a:off x="4044978" y="7729060"/>
            <a:ext cx="9539231" cy="6691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337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2678" y="624984"/>
            <a:ext cx="1101346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200" b="1" dirty="0"/>
              <a:t>Когда выбирать бизнес-процесс на статусах?</a:t>
            </a:r>
            <a:endParaRPr lang="ru-RU" sz="4200" dirty="0"/>
          </a:p>
        </p:txBody>
      </p:sp>
      <p:sp>
        <p:nvSpPr>
          <p:cNvPr id="4" name="TextBox 3"/>
          <p:cNvSpPr txBox="1"/>
          <p:nvPr/>
        </p:nvSpPr>
        <p:spPr>
          <a:xfrm>
            <a:off x="595100" y="2279566"/>
            <a:ext cx="10892855" cy="84485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200" dirty="0"/>
              <a:t>Если процесс имеет много частей и переходы от одной части к другой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200" dirty="0"/>
              <a:t>Если в вашем алгоритме в разных местах повторяются одинаковые блоки действий – выделите их в статусы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200" dirty="0"/>
              <a:t>Если части процесса планируется проходить по несколько раз: этапы проекта вроде создании версия дизайна, доработка или согласование документа и т.д.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200" dirty="0"/>
              <a:t>Когда части процесса большие и сложные - со своими условиями, циклами и т.д. 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200" dirty="0"/>
              <a:t>Когда  нужно управлять доступом к отдельным частям БП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30495" y="2279566"/>
            <a:ext cx="5626439" cy="347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47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2678" y="624984"/>
            <a:ext cx="605800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200" b="1" dirty="0"/>
              <a:t>Статусы бизнес-процесса</a:t>
            </a:r>
            <a:endParaRPr lang="ru-RU" sz="4200" dirty="0"/>
          </a:p>
        </p:txBody>
      </p:sp>
      <p:sp>
        <p:nvSpPr>
          <p:cNvPr id="4" name="TextBox 3"/>
          <p:cNvSpPr txBox="1"/>
          <p:nvPr/>
        </p:nvSpPr>
        <p:spPr>
          <a:xfrm>
            <a:off x="569337" y="1731049"/>
            <a:ext cx="9952697" cy="49402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3200" b="1" dirty="0"/>
              <a:t>Статус </a:t>
            </a:r>
            <a:r>
              <a:rPr lang="ru-RU" sz="3200" dirty="0"/>
              <a:t>– это «текущее положение» бизнес-процесса. Включает в себя </a:t>
            </a:r>
            <a:r>
              <a:rPr lang="ru-RU" sz="3200" dirty="0" err="1"/>
              <a:t>подпроцесс</a:t>
            </a:r>
            <a:r>
              <a:rPr lang="ru-RU" sz="3200" dirty="0"/>
              <a:t> (может несколько), возможные переходы в другие статусы, настройки доступа и собственно имя.</a:t>
            </a:r>
            <a:endParaRPr lang="ru-RU" sz="3200" b="1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ru-RU" sz="3200" b="1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3200" b="1" dirty="0"/>
              <a:t>Начальный статус </a:t>
            </a:r>
            <a:r>
              <a:rPr lang="ru-RU" sz="3200" dirty="0"/>
              <a:t>– тот, с которого начинается БП.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2400" b="1" dirty="0"/>
              <a:t>Важно! </a:t>
            </a:r>
            <a:r>
              <a:rPr lang="ru-RU" sz="2400" dirty="0"/>
              <a:t>Бизнес-процесс всегда будет начинаться с первого созданного статуса. Изменить статус, с которого будет начинаться процесс, в последующем невозможно.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3200" b="1" dirty="0"/>
              <a:t>Конечный статус </a:t>
            </a:r>
            <a:r>
              <a:rPr lang="ru-RU" sz="3200" dirty="0"/>
              <a:t>– тот, которым заканчивается БП. Может отсутствовать.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4558" y="1924234"/>
            <a:ext cx="7010258" cy="4244743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7528146" y="9680650"/>
            <a:ext cx="273199" cy="25435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432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34" y="142320"/>
            <a:ext cx="16546714" cy="10019111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7528146" y="9680650"/>
            <a:ext cx="273199" cy="25435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388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34" y="142320"/>
            <a:ext cx="16546714" cy="1001911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791" y="502929"/>
            <a:ext cx="1764404" cy="16905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9785" y="2447639"/>
            <a:ext cx="1764404" cy="16905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956" y="4405227"/>
            <a:ext cx="1764404" cy="16905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798" y="6311301"/>
            <a:ext cx="1764404" cy="16905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093" y="8307525"/>
            <a:ext cx="1075388" cy="10303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1000" y="3010207"/>
            <a:ext cx="1764404" cy="16905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307" y="3576878"/>
            <a:ext cx="1764404" cy="16905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814" y="5036292"/>
            <a:ext cx="1764404" cy="16905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4105" y="6942365"/>
            <a:ext cx="1764404" cy="16905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Овал 17"/>
          <p:cNvSpPr/>
          <p:nvPr/>
        </p:nvSpPr>
        <p:spPr>
          <a:xfrm>
            <a:off x="17528146" y="9680650"/>
            <a:ext cx="273199" cy="25435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590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79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2678" y="624984"/>
            <a:ext cx="966905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200" b="1" dirty="0"/>
              <a:t>Доступные типы </a:t>
            </a:r>
            <a:r>
              <a:rPr lang="ru-RU" sz="4200" b="1" dirty="0" err="1"/>
              <a:t>подпроцессов</a:t>
            </a:r>
            <a:r>
              <a:rPr lang="ru-RU" sz="4200" b="1" dirty="0"/>
              <a:t> в статусе</a:t>
            </a:r>
            <a:endParaRPr lang="ru-RU" sz="4200" dirty="0"/>
          </a:p>
        </p:txBody>
      </p:sp>
      <p:sp>
        <p:nvSpPr>
          <p:cNvPr id="4" name="TextBox 3"/>
          <p:cNvSpPr txBox="1"/>
          <p:nvPr/>
        </p:nvSpPr>
        <p:spPr>
          <a:xfrm>
            <a:off x="607977" y="2323481"/>
            <a:ext cx="10686795" cy="49402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200" b="1" dirty="0"/>
              <a:t>Вход в статус </a:t>
            </a:r>
            <a:r>
              <a:rPr lang="ru-RU" sz="3200" dirty="0"/>
              <a:t>– </a:t>
            </a:r>
            <a:r>
              <a:rPr lang="ru-RU" sz="3200" dirty="0" err="1"/>
              <a:t>подпроцесс</a:t>
            </a:r>
            <a:r>
              <a:rPr lang="ru-RU" sz="3200" dirty="0"/>
              <a:t>, который запускается первый, при установке статуса.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3200" b="1" dirty="0"/>
              <a:t>Выход из статуса </a:t>
            </a:r>
            <a:r>
              <a:rPr lang="ru-RU" sz="3200" dirty="0"/>
              <a:t>– </a:t>
            </a:r>
            <a:r>
              <a:rPr lang="ru-RU" sz="3200" dirty="0" err="1"/>
              <a:t>подпроцесс</a:t>
            </a:r>
            <a:r>
              <a:rPr lang="ru-RU" sz="3200" dirty="0"/>
              <a:t>, который  выполняется перед переходом в другой статус.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200" b="1" dirty="0"/>
              <a:t>Команда </a:t>
            </a:r>
            <a:r>
              <a:rPr lang="ru-RU" sz="3200" dirty="0"/>
              <a:t>– запускаемый вручную </a:t>
            </a:r>
            <a:r>
              <a:rPr lang="ru-RU" sz="3200" dirty="0" err="1"/>
              <a:t>подпроцесс</a:t>
            </a:r>
            <a:r>
              <a:rPr lang="ru-RU" sz="3200" dirty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200" b="1" dirty="0"/>
              <a:t>Пауза </a:t>
            </a:r>
            <a:r>
              <a:rPr lang="ru-RU" sz="3200" dirty="0"/>
              <a:t>– </a:t>
            </a:r>
            <a:r>
              <a:rPr lang="ru-RU" sz="3200" dirty="0" err="1"/>
              <a:t>подпроцесс</a:t>
            </a:r>
            <a:r>
              <a:rPr lang="ru-RU" sz="3200" dirty="0"/>
              <a:t>, запускаемый автоматически через определенное время или в заранее определенное время.</a:t>
            </a:r>
          </a:p>
        </p:txBody>
      </p:sp>
      <p:pic>
        <p:nvPicPr>
          <p:cNvPr id="2050" name="Picture 2" descr="C:\Users\Иван\Downloads\2016-07-22_17-42-2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4285" y="1911357"/>
            <a:ext cx="5506353" cy="461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17528146" y="9680650"/>
            <a:ext cx="273199" cy="25435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790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5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9337" y="624984"/>
            <a:ext cx="719043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200" b="1" dirty="0"/>
              <a:t>Действие «Установить статус»</a:t>
            </a:r>
            <a:endParaRPr lang="ru-RU" sz="4200" dirty="0"/>
          </a:p>
        </p:txBody>
      </p:sp>
      <p:sp>
        <p:nvSpPr>
          <p:cNvPr id="4" name="TextBox 3"/>
          <p:cNvSpPr txBox="1"/>
          <p:nvPr/>
        </p:nvSpPr>
        <p:spPr>
          <a:xfrm>
            <a:off x="569337" y="2223124"/>
            <a:ext cx="8484511" cy="14473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3200" dirty="0"/>
              <a:t>Для перехода между статусами используется действие </a:t>
            </a:r>
            <a:r>
              <a:rPr lang="ru-RU" sz="3200" b="1" dirty="0"/>
              <a:t>«Установить статус»</a:t>
            </a:r>
          </a:p>
        </p:txBody>
      </p:sp>
      <p:pic>
        <p:nvPicPr>
          <p:cNvPr id="1027" name="Picture 3" descr="C:\wmivan\YandexDisk\Скриншоты\2016-07-25_17-34-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289" y="1666005"/>
            <a:ext cx="2873479" cy="111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wmivan\YandexDisk\Скриншоты\2016-07-25_17-33-42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289" y="3111390"/>
            <a:ext cx="3932884" cy="161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9337" y="4020962"/>
            <a:ext cx="9144000" cy="320087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dirty="0"/>
              <a:t>Галочка «Прервать выполнение текущего статуса» означает, что команды, которые следуют за этим </a:t>
            </a:r>
            <a:r>
              <a:rPr lang="ru-RU" sz="3200" dirty="0" err="1"/>
              <a:t>активити</a:t>
            </a:r>
            <a:r>
              <a:rPr lang="ru-RU" sz="3200" dirty="0"/>
              <a:t>, выполнены не будут</a:t>
            </a:r>
            <a:r>
              <a:rPr lang="en-US" sz="3200" dirty="0"/>
              <a:t>!</a:t>
            </a:r>
          </a:p>
          <a:p>
            <a:pPr>
              <a:spcAft>
                <a:spcPts val="1200"/>
              </a:spcAft>
            </a:pPr>
            <a:r>
              <a:rPr lang="ru-RU" sz="3200" dirty="0"/>
              <a:t> </a:t>
            </a:r>
            <a:r>
              <a:rPr lang="ru-RU" sz="3200" i="1" dirty="0"/>
              <a:t>Если галочку снять, то завершится весь </a:t>
            </a:r>
            <a:r>
              <a:rPr lang="ru-RU" sz="3200" i="1" dirty="0" err="1"/>
              <a:t>подпроцесс</a:t>
            </a:r>
            <a:r>
              <a:rPr lang="en-US" sz="3200" i="1" dirty="0"/>
              <a:t>! </a:t>
            </a:r>
            <a:r>
              <a:rPr lang="ru-RU" sz="3200" i="1" dirty="0"/>
              <a:t>Затем будет производиться переход в другой статус.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3289" y="5221290"/>
            <a:ext cx="5652452" cy="2184747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17528146" y="9680650"/>
            <a:ext cx="273199" cy="25435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125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072466" y="7490197"/>
            <a:ext cx="4871384" cy="1138769"/>
          </a:xfrm>
          <a:prstGeom prst="rect">
            <a:avLst/>
          </a:prstGeom>
        </p:spPr>
        <p:txBody>
          <a:bodyPr wrap="square" lIns="91402" tIns="45718" rIns="91402" bIns="45718">
            <a:spAutoFit/>
          </a:bodyPr>
          <a:lstStyle/>
          <a:p>
            <a:pPr algn="ctr"/>
            <a:r>
              <a:rPr lang="ru-RU" sz="3400" b="1" dirty="0">
                <a:latin typeface="+mj-lt"/>
                <a:cs typeface="Arial" panose="020B0604020202020204" pitchFamily="34" charset="0"/>
              </a:rPr>
              <a:t>Иван </a:t>
            </a:r>
            <a:r>
              <a:rPr lang="ru-RU" sz="3400" b="1" dirty="0" err="1">
                <a:latin typeface="+mj-lt"/>
                <a:cs typeface="Arial" panose="020B0604020202020204" pitchFamily="34" charset="0"/>
              </a:rPr>
              <a:t>Малышин</a:t>
            </a:r>
            <a:r>
              <a:rPr lang="ru-RU" sz="3400" b="1" dirty="0">
                <a:latin typeface="+mj-lt"/>
                <a:cs typeface="Arial" panose="020B0604020202020204" pitchFamily="34" charset="0"/>
              </a:rPr>
              <a:t> </a:t>
            </a:r>
            <a:endParaRPr lang="en-US" sz="3400" b="1" dirty="0"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ru-RU" sz="34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«1С-Битрикс»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42943" y="7519602"/>
            <a:ext cx="5177491" cy="1138769"/>
          </a:xfrm>
          <a:prstGeom prst="rect">
            <a:avLst/>
          </a:prstGeom>
        </p:spPr>
        <p:txBody>
          <a:bodyPr wrap="square" lIns="91402" tIns="45718" rIns="91402" bIns="45718">
            <a:spAutoFit/>
          </a:bodyPr>
          <a:lstStyle/>
          <a:p>
            <a:pPr algn="ctr"/>
            <a:r>
              <a:rPr lang="ru-RU" sz="3400" b="1" dirty="0">
                <a:latin typeface="+mj-lt"/>
                <a:cs typeface="Arial" panose="020B0604020202020204" pitchFamily="34" charset="0"/>
              </a:rPr>
              <a:t>Евгения Новикова </a:t>
            </a:r>
            <a:r>
              <a:rPr lang="en-US" sz="34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MCART.RU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302" y="2263032"/>
            <a:ext cx="4557712" cy="471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46559" y="724744"/>
            <a:ext cx="5478932" cy="9608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4200" b="1" dirty="0">
                <a:latin typeface="+mn-lt"/>
                <a:cs typeface="Arial"/>
              </a:rPr>
              <a:t>ВЕБИНАР ПРОВЕДУТ</a:t>
            </a:r>
            <a:endParaRPr lang="en-US" sz="4200" b="1" dirty="0">
              <a:solidFill>
                <a:srgbClr val="3B3838"/>
              </a:solidFill>
              <a:latin typeface="+mn-lt"/>
              <a:cs typeface="Arial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046559" y="1357512"/>
            <a:ext cx="490429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2943" y="2263032"/>
            <a:ext cx="4710813" cy="4710813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17528146" y="9680650"/>
            <a:ext cx="273199" cy="25435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300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9159" y="120781"/>
            <a:ext cx="109357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b="1" dirty="0"/>
              <a:t>Порядок выполнения </a:t>
            </a:r>
            <a:r>
              <a:rPr lang="ru-RU" sz="4200" b="1" dirty="0" err="1"/>
              <a:t>подпроцессов</a:t>
            </a:r>
            <a:r>
              <a:rPr lang="ru-RU" sz="4200" b="1" dirty="0"/>
              <a:t> при установке статуса</a:t>
            </a:r>
            <a:endParaRPr lang="ru-RU" sz="4200" dirty="0"/>
          </a:p>
        </p:txBody>
      </p:sp>
      <p:sp>
        <p:nvSpPr>
          <p:cNvPr id="4" name="TextBox 3"/>
          <p:cNvSpPr txBox="1"/>
          <p:nvPr/>
        </p:nvSpPr>
        <p:spPr>
          <a:xfrm>
            <a:off x="904570" y="1606638"/>
            <a:ext cx="15734935" cy="11432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200"/>
              </a:spcAft>
            </a:pPr>
            <a:r>
              <a:rPr lang="ru-RU" sz="2400" dirty="0"/>
              <a:t>Сначала всегда выполняется обработчик входа, в конце всегда выполняется обработчик выхода (если есть переход в другой статус), между ними – пространство для команд и пауз.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9712" y="5157371"/>
            <a:ext cx="1611849" cy="28767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69914" y="4395433"/>
            <a:ext cx="2812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Выход из статуса</a:t>
            </a:r>
            <a:endParaRPr lang="ru-RU" dirty="0"/>
          </a:p>
        </p:txBody>
      </p:sp>
      <p:sp>
        <p:nvSpPr>
          <p:cNvPr id="7" name="Стрелка: вправо 6"/>
          <p:cNvSpPr/>
          <p:nvPr/>
        </p:nvSpPr>
        <p:spPr>
          <a:xfrm>
            <a:off x="5181648" y="6289112"/>
            <a:ext cx="1311965" cy="5193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право 10"/>
          <p:cNvSpPr/>
          <p:nvPr/>
        </p:nvSpPr>
        <p:spPr>
          <a:xfrm>
            <a:off x="10856890" y="6258738"/>
            <a:ext cx="2294096" cy="5193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577659" y="4217798"/>
            <a:ext cx="1854739" cy="4601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b="1" dirty="0"/>
              <a:t>Команда 1</a:t>
            </a:r>
          </a:p>
          <a:p>
            <a:pPr>
              <a:spcAft>
                <a:spcPts val="1200"/>
              </a:spcAft>
            </a:pPr>
            <a:endParaRPr lang="ru-RU" sz="2800" b="1" dirty="0"/>
          </a:p>
          <a:p>
            <a:pPr>
              <a:spcAft>
                <a:spcPts val="1200"/>
              </a:spcAft>
            </a:pPr>
            <a:endParaRPr lang="ru-RU" sz="2800" b="1" dirty="0"/>
          </a:p>
          <a:p>
            <a:pPr>
              <a:spcAft>
                <a:spcPts val="1200"/>
              </a:spcAft>
            </a:pPr>
            <a:r>
              <a:rPr lang="ru-RU" sz="2800" b="1" dirty="0"/>
              <a:t>Команда 2</a:t>
            </a:r>
          </a:p>
          <a:p>
            <a:pPr>
              <a:spcAft>
                <a:spcPts val="1200"/>
              </a:spcAft>
            </a:pPr>
            <a:endParaRPr lang="ru-RU" sz="2800" b="1" dirty="0"/>
          </a:p>
          <a:p>
            <a:pPr>
              <a:spcAft>
                <a:spcPts val="1200"/>
              </a:spcAft>
            </a:pPr>
            <a:endParaRPr lang="ru-RU" sz="2800" b="1" dirty="0"/>
          </a:p>
          <a:p>
            <a:pPr>
              <a:spcAft>
                <a:spcPts val="1200"/>
              </a:spcAft>
            </a:pPr>
            <a:r>
              <a:rPr lang="ru-RU" sz="2800" b="1" dirty="0"/>
              <a:t>Пауза 1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803893" y="4411191"/>
            <a:ext cx="2203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Вход в статус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19394" y="9308491"/>
            <a:ext cx="9923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Должен быть хотя бы 1 </a:t>
            </a:r>
            <a:r>
              <a:rPr lang="ru-RU" sz="2400" dirty="0" err="1"/>
              <a:t>подпроцесс</a:t>
            </a:r>
            <a:r>
              <a:rPr lang="ru-RU" sz="2400" dirty="0"/>
              <a:t>, чтобы что-то выполнить  и перевести БП в другой статус.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2345" y="3805888"/>
            <a:ext cx="757238" cy="13514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2345" y="5700680"/>
            <a:ext cx="757238" cy="135148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4666" y="7485204"/>
            <a:ext cx="757238" cy="135148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710334" y="5157371"/>
            <a:ext cx="1433208" cy="5244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ru-RU" sz="3200" i="1" dirty="0"/>
              <a:t>или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10334" y="6884153"/>
            <a:ext cx="1433208" cy="5244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ru-RU" sz="3200" i="1" dirty="0"/>
              <a:t>или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144776" y="3600735"/>
            <a:ext cx="4262907" cy="5486400"/>
          </a:xfrm>
          <a:prstGeom prst="rect">
            <a:avLst/>
          </a:prstGeom>
          <a:noFill/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79990" y="3610307"/>
            <a:ext cx="10552304" cy="5486400"/>
          </a:xfrm>
          <a:prstGeom prst="rect">
            <a:avLst/>
          </a:prstGeom>
          <a:noFill/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1722447" y="9262325"/>
            <a:ext cx="4775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Может не быть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70304" y="5222490"/>
            <a:ext cx="1611849" cy="2876753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878436" y="2530976"/>
            <a:ext cx="130914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Важно! </a:t>
            </a:r>
            <a:r>
              <a:rPr lang="ru-RU" sz="2000" dirty="0"/>
              <a:t>Команд и пауз в статусе может быть задано несколько, но выполнится только один </a:t>
            </a:r>
            <a:r>
              <a:rPr lang="ru-RU" sz="2000" dirty="0" err="1"/>
              <a:t>подпроцесс</a:t>
            </a:r>
            <a:r>
              <a:rPr lang="ru-RU" sz="2000" dirty="0"/>
              <a:t>, который будет запущен первый!</a:t>
            </a:r>
          </a:p>
        </p:txBody>
      </p:sp>
      <p:sp>
        <p:nvSpPr>
          <p:cNvPr id="25" name="Овал 24"/>
          <p:cNvSpPr/>
          <p:nvPr/>
        </p:nvSpPr>
        <p:spPr>
          <a:xfrm>
            <a:off x="17528146" y="9680650"/>
            <a:ext cx="273199" cy="25435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719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1523" y="964291"/>
            <a:ext cx="170133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Вопросы?</a:t>
            </a:r>
          </a:p>
        </p:txBody>
      </p:sp>
      <p:pic>
        <p:nvPicPr>
          <p:cNvPr id="7" name="Picture 5" descr="C:\wmivan\YandexDisk\Скриншоты\2016-05-16_16-59-48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059" y="2642430"/>
            <a:ext cx="4005077" cy="716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36300" y="2642430"/>
            <a:ext cx="2517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cs typeface="Arial" panose="020B0604020202020204" pitchFamily="34" charset="0"/>
              </a:rPr>
              <a:t>Задать вопрос: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96600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1523" y="964291"/>
            <a:ext cx="170133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Создаем БП со статусами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9214" y="2336762"/>
            <a:ext cx="10530614" cy="63763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1523" y="2164484"/>
            <a:ext cx="6396046" cy="54938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Бизнес-процесс согласования выдачи </a:t>
            </a:r>
          </a:p>
          <a:p>
            <a:r>
              <a:rPr lang="ru-RU" dirty="0"/>
              <a:t>денежных средств:</a:t>
            </a:r>
          </a:p>
          <a:p>
            <a:endParaRPr lang="ru-RU" dirty="0"/>
          </a:p>
          <a:p>
            <a:pPr marL="514350" indent="-514350">
              <a:buAutoNum type="arabicParenR"/>
            </a:pPr>
            <a:r>
              <a:rPr lang="ru-RU" dirty="0"/>
              <a:t>Сотрудник заполняет заявку</a:t>
            </a:r>
          </a:p>
          <a:p>
            <a:pPr marL="514350" indent="-514350">
              <a:buAutoNum type="arabicParenR"/>
            </a:pPr>
            <a:r>
              <a:rPr lang="ru-RU" dirty="0"/>
              <a:t>Руководитель утверждает или </a:t>
            </a:r>
            <a:br>
              <a:rPr lang="ru-RU" dirty="0"/>
            </a:br>
            <a:r>
              <a:rPr lang="ru-RU" dirty="0"/>
              <a:t>отправляет на доработку</a:t>
            </a:r>
          </a:p>
          <a:p>
            <a:pPr marL="514350" indent="-514350">
              <a:buAutoNum type="arabicParenR"/>
            </a:pPr>
            <a:r>
              <a:rPr lang="ru-RU" dirty="0"/>
              <a:t>Кассир утверждает или отправляет </a:t>
            </a:r>
            <a:br>
              <a:rPr lang="ru-RU" dirty="0"/>
            </a:br>
            <a:r>
              <a:rPr lang="ru-RU" dirty="0"/>
              <a:t>на доработку</a:t>
            </a:r>
          </a:p>
          <a:p>
            <a:pPr marL="514350" indent="-514350">
              <a:buAutoNum type="arabicParenR"/>
            </a:pPr>
            <a:r>
              <a:rPr lang="ru-RU" dirty="0"/>
              <a:t>После доработки заявка опять </a:t>
            </a:r>
            <a:br>
              <a:rPr lang="ru-RU" dirty="0"/>
            </a:br>
            <a:r>
              <a:rPr lang="ru-RU" dirty="0"/>
              <a:t>утверждается у руководителя и потом </a:t>
            </a:r>
            <a:br>
              <a:rPr lang="ru-RU" dirty="0"/>
            </a:br>
            <a:r>
              <a:rPr lang="ru-RU" dirty="0"/>
              <a:t>у кассира</a:t>
            </a:r>
          </a:p>
          <a:p>
            <a:pPr marL="514350" indent="-514350">
              <a:buAutoNum type="arabicParenR"/>
            </a:pPr>
            <a:r>
              <a:rPr lang="ru-RU" dirty="0"/>
              <a:t>Если все утвердили, то кассир </a:t>
            </a:r>
            <a:br>
              <a:rPr lang="ru-RU" dirty="0"/>
            </a:br>
            <a:r>
              <a:rPr lang="ru-RU" dirty="0"/>
              <a:t>выдает деньги</a:t>
            </a:r>
          </a:p>
        </p:txBody>
      </p:sp>
    </p:spTree>
    <p:extLst>
      <p:ext uri="{BB962C8B-B14F-4D97-AF65-F5344CB8AC3E}">
        <p14:creationId xmlns:p14="http://schemas.microsoft.com/office/powerpoint/2010/main" val="1139613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1523" y="964291"/>
            <a:ext cx="170133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Создаем БП со статусами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673" y="1909554"/>
            <a:ext cx="9999929" cy="60550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65566" y="1826822"/>
            <a:ext cx="666419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Порядок действий: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создаем статусы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настраиваем права доступа для статусов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настраиваем действия в статусах</a:t>
            </a:r>
          </a:p>
        </p:txBody>
      </p:sp>
    </p:spTree>
    <p:extLst>
      <p:ext uri="{BB962C8B-B14F-4D97-AF65-F5344CB8AC3E}">
        <p14:creationId xmlns:p14="http://schemas.microsoft.com/office/powerpoint/2010/main" val="3196134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1523" y="964291"/>
            <a:ext cx="170133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Наш список и Статус Начальный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0079" y="1426361"/>
            <a:ext cx="3268356" cy="41263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r="42368" b="16543"/>
          <a:stretch/>
        </p:blipFill>
        <p:spPr>
          <a:xfrm>
            <a:off x="551998" y="1935622"/>
            <a:ext cx="8516216" cy="36170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998" y="6014731"/>
            <a:ext cx="15380842" cy="395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68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1523" y="964291"/>
            <a:ext cx="170133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Статус У руководителя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22" y="2178531"/>
            <a:ext cx="14328898" cy="764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09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1523" y="964291"/>
            <a:ext cx="170133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Статус У кассира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23" y="1964428"/>
            <a:ext cx="15961132" cy="732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12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1523" y="964291"/>
            <a:ext cx="170133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Статус Доработка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23" y="1933575"/>
            <a:ext cx="12969706" cy="760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44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88"/>
          <p:cNvSpPr txBox="1"/>
          <p:nvPr/>
        </p:nvSpPr>
        <p:spPr>
          <a:xfrm>
            <a:off x="767935" y="585500"/>
            <a:ext cx="15908594" cy="9660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ru" sz="4200" b="1" i="0" u="none" strike="noStrike" cap="none" dirty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Вопросы? </a:t>
            </a:r>
            <a:endParaRPr lang="ru" sz="4200" b="0" i="0" u="none" strike="noStrike" cap="none" dirty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  <a:p>
            <a:pPr marL="107950" marR="0" lvl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</a:pPr>
            <a:endParaRPr lang="ru" sz="4200" b="0" i="0" u="none" strike="noStrike" cap="none" dirty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49553" y="2604979"/>
            <a:ext cx="2517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cs typeface="Arial" panose="020B0604020202020204" pitchFamily="34" charset="0"/>
              </a:rPr>
              <a:t>Задать вопрос:</a:t>
            </a:r>
            <a:endParaRPr lang="ru-RU" b="1" dirty="0"/>
          </a:p>
        </p:txBody>
      </p:sp>
      <p:pic>
        <p:nvPicPr>
          <p:cNvPr id="10" name="Picture 5" descr="C:\wmivan\YandexDisk\Скриншоты\2016-05-16_16-59-48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059" y="2642430"/>
            <a:ext cx="4005077" cy="716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2848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5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9337" y="624984"/>
            <a:ext cx="519180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200" b="1" dirty="0"/>
              <a:t>Задания </a:t>
            </a:r>
            <a:r>
              <a:rPr lang="en-US" sz="4200" b="1" dirty="0"/>
              <a:t>VS </a:t>
            </a:r>
            <a:r>
              <a:rPr lang="ru-RU" sz="4200" b="1" dirty="0"/>
              <a:t>Команды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9335" y="2269436"/>
            <a:ext cx="1149816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dirty="0"/>
              <a:t>Пример для использования заданий:</a:t>
            </a:r>
          </a:p>
          <a:p>
            <a:pPr>
              <a:spcAft>
                <a:spcPts val="1200"/>
              </a:spcAft>
            </a:pPr>
            <a:r>
              <a:rPr lang="ru-RU" sz="3200" dirty="0"/>
              <a:t>Одобрение отпуска начальником - это персональное требования сделать действие, начальник специально не занимается обработкой этих документов, должны быть сильные уведомления, чтобы не пропустить. </a:t>
            </a:r>
          </a:p>
          <a:p>
            <a:pPr>
              <a:spcAft>
                <a:spcPts val="1200"/>
              </a:spcAft>
            </a:pPr>
            <a:endParaRPr lang="ru-RU" sz="3200" dirty="0"/>
          </a:p>
          <a:p>
            <a:pPr>
              <a:spcAft>
                <a:spcPts val="1200"/>
              </a:spcAft>
            </a:pPr>
            <a:r>
              <a:rPr lang="ru-RU" sz="3200" dirty="0"/>
              <a:t>Пример для использования команд:</a:t>
            </a:r>
          </a:p>
          <a:p>
            <a:pPr>
              <a:spcAft>
                <a:spcPts val="1200"/>
              </a:spcAft>
            </a:pPr>
            <a:r>
              <a:rPr lang="ru-RU" sz="3200" dirty="0"/>
              <a:t>Обработка статей на публикацию. Не персональное - куча редакторов, менеджеров, это основная занятость, постоянно работают в списке статей. Уведомления на оборот не нужны - иначе их будут сотни и будет бессмысленно и скорее мешать. 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2990062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46559" y="724744"/>
            <a:ext cx="5478932" cy="9608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4200" b="1" dirty="0">
                <a:latin typeface="+mn-lt"/>
                <a:cs typeface="Arial"/>
              </a:rPr>
              <a:t>ПРОВЕРКА</a:t>
            </a:r>
            <a:endParaRPr lang="en-US" sz="4200" b="1" dirty="0">
              <a:solidFill>
                <a:srgbClr val="3B3838"/>
              </a:solidFill>
              <a:latin typeface="+mn-lt"/>
              <a:cs typeface="Arial"/>
            </a:endParaRPr>
          </a:p>
        </p:txBody>
      </p:sp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Прямая соединительная линия 43"/>
          <p:cNvCxnSpPr/>
          <p:nvPr/>
        </p:nvCxnSpPr>
        <p:spPr>
          <a:xfrm>
            <a:off x="1171575" y="1357512"/>
            <a:ext cx="252109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2"/>
          <p:cNvSpPr txBox="1">
            <a:spLocks/>
          </p:cNvSpPr>
          <p:nvPr/>
        </p:nvSpPr>
        <p:spPr>
          <a:xfrm>
            <a:off x="1048897" y="2257047"/>
            <a:ext cx="14298516" cy="7477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b="1" dirty="0">
                <a:cs typeface="Arial" panose="020B0604020202020204" pitchFamily="34" charset="0"/>
              </a:rPr>
              <a:t>Как нас слышно? </a:t>
            </a:r>
          </a:p>
          <a:p>
            <a:pPr marL="342900" indent="-3429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b="1" dirty="0">
                <a:cs typeface="Arial" panose="020B0604020202020204" pitchFamily="34" charset="0"/>
              </a:rPr>
              <a:t>Как нас видно?</a:t>
            </a:r>
          </a:p>
        </p:txBody>
      </p:sp>
      <p:sp>
        <p:nvSpPr>
          <p:cNvPr id="8" name="Овал 7"/>
          <p:cNvSpPr/>
          <p:nvPr/>
        </p:nvSpPr>
        <p:spPr>
          <a:xfrm>
            <a:off x="17528146" y="9680650"/>
            <a:ext cx="273199" cy="25435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Иван\Desktop\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1685547"/>
            <a:ext cx="9525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569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2678" y="624984"/>
            <a:ext cx="840473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200" b="1" dirty="0"/>
              <a:t>Бизнес-процесс публикации статей</a:t>
            </a:r>
            <a:endParaRPr lang="ru-RU" sz="4200" dirty="0"/>
          </a:p>
        </p:txBody>
      </p:sp>
      <p:sp>
        <p:nvSpPr>
          <p:cNvPr id="4" name="TextBox 3"/>
          <p:cNvSpPr txBox="1"/>
          <p:nvPr/>
        </p:nvSpPr>
        <p:spPr>
          <a:xfrm>
            <a:off x="608353" y="1838460"/>
            <a:ext cx="17467612" cy="11432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200"/>
              </a:spcAft>
            </a:pPr>
            <a:r>
              <a:rPr lang="ru-RU" sz="3200" dirty="0"/>
              <a:t>При добавлении новой статьи в список редактор должен решить – опубликовать ее сейчас, отложить на месяц или отказать в публикации.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353" y="3082839"/>
            <a:ext cx="9953630" cy="68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242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46559" y="724744"/>
            <a:ext cx="13162928" cy="1742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4200" b="1" dirty="0">
                <a:latin typeface="+mn-lt"/>
                <a:cs typeface="Arial"/>
              </a:rPr>
              <a:t>ИТОГ </a:t>
            </a:r>
            <a:r>
              <a:rPr lang="ru-RU" sz="4200" b="1" dirty="0">
                <a:solidFill>
                  <a:srgbClr val="0070C0"/>
                </a:solidFill>
                <a:latin typeface="+mn-lt"/>
                <a:cs typeface="Arial"/>
              </a:rPr>
              <a:t>ВЕБИНАРА</a:t>
            </a:r>
          </a:p>
          <a:p>
            <a:pPr algn="l">
              <a:spcAft>
                <a:spcPts val="600"/>
              </a:spcAft>
            </a:pPr>
            <a:endParaRPr lang="en-US" sz="4200" dirty="0">
              <a:solidFill>
                <a:srgbClr val="3B3838"/>
              </a:solidFill>
              <a:latin typeface="+mn-lt"/>
              <a:cs typeface="Arial"/>
            </a:endParaRPr>
          </a:p>
        </p:txBody>
      </p:sp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Прямая соединительная линия 43"/>
          <p:cNvCxnSpPr/>
          <p:nvPr/>
        </p:nvCxnSpPr>
        <p:spPr>
          <a:xfrm>
            <a:off x="1076979" y="1357512"/>
            <a:ext cx="389507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83830" y="1948641"/>
            <a:ext cx="16309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ru-RU" sz="3600" b="1" dirty="0"/>
              <a:t>Мы рассказали:</a:t>
            </a:r>
          </a:p>
        </p:txBody>
      </p:sp>
      <p:sp>
        <p:nvSpPr>
          <p:cNvPr id="10" name="Овал 9"/>
          <p:cNvSpPr/>
          <p:nvPr/>
        </p:nvSpPr>
        <p:spPr>
          <a:xfrm>
            <a:off x="17528146" y="9680650"/>
            <a:ext cx="273199" cy="25435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83830" y="5237885"/>
            <a:ext cx="16044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ru-RU" sz="3600" b="1" dirty="0"/>
              <a:t>На следующем </a:t>
            </a:r>
            <a:r>
              <a:rPr lang="ru-RU" sz="3600" b="1" dirty="0" err="1"/>
              <a:t>вебинаре</a:t>
            </a:r>
            <a:r>
              <a:rPr lang="ru-RU" sz="3600" b="1" dirty="0"/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83830" y="2690102"/>
            <a:ext cx="16002589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3600" dirty="0"/>
              <a:t>что такое статусы и бизнес-процессы на статусах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3600" dirty="0"/>
              <a:t>как создавать бизнес-процессы на статусах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83830" y="6128664"/>
            <a:ext cx="169097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CRM </a:t>
            </a:r>
            <a:r>
              <a:rPr lang="ru-RU" sz="3600" dirty="0"/>
              <a:t> - для чего она, особенности объектов </a:t>
            </a:r>
            <a:r>
              <a:rPr lang="en-US" sz="3600" dirty="0"/>
              <a:t>CRM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3600" dirty="0"/>
              <a:t>Примеры бизнес-процессов в </a:t>
            </a:r>
            <a:r>
              <a:rPr lang="en-US" sz="3600" dirty="0"/>
              <a:t>CRM</a:t>
            </a:r>
            <a:r>
              <a:rPr lang="ru-RU" sz="3600" dirty="0"/>
              <a:t>: </a:t>
            </a:r>
            <a:br>
              <a:rPr lang="ru-RU" sz="3600" dirty="0"/>
            </a:br>
            <a:r>
              <a:rPr lang="ru-RU" sz="3600" dirty="0"/>
              <a:t>- нормализация телефонных номеров при создании </a:t>
            </a:r>
            <a:r>
              <a:rPr lang="ru-RU" sz="3600" dirty="0" err="1"/>
              <a:t>лида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- назначение ответственного за лид</a:t>
            </a:r>
            <a:endParaRPr lang="en-US" sz="3600" dirty="0"/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857967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46559" y="724744"/>
            <a:ext cx="13162928" cy="1742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4200" b="1" dirty="0">
                <a:solidFill>
                  <a:srgbClr val="3B3838"/>
                </a:solidFill>
                <a:latin typeface="+mn-lt"/>
                <a:cs typeface="Arial"/>
              </a:rPr>
              <a:t>ПОДВЕДЕМ </a:t>
            </a:r>
            <a:r>
              <a:rPr lang="ru-RU" sz="4200" b="1" dirty="0">
                <a:solidFill>
                  <a:srgbClr val="0070C0"/>
                </a:solidFill>
                <a:latin typeface="+mn-lt"/>
                <a:cs typeface="Arial"/>
              </a:rPr>
              <a:t>ИТОГИ</a:t>
            </a:r>
          </a:p>
          <a:p>
            <a:pPr algn="l">
              <a:spcAft>
                <a:spcPts val="600"/>
              </a:spcAft>
            </a:pPr>
            <a:endParaRPr lang="en-US" sz="4200" dirty="0">
              <a:solidFill>
                <a:srgbClr val="3B3838"/>
              </a:solidFill>
              <a:latin typeface="+mn-lt"/>
              <a:cs typeface="Arial"/>
            </a:endParaRPr>
          </a:p>
        </p:txBody>
      </p:sp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Прямая соединительная линия 43"/>
          <p:cNvCxnSpPr/>
          <p:nvPr/>
        </p:nvCxnSpPr>
        <p:spPr>
          <a:xfrm>
            <a:off x="1076979" y="1357512"/>
            <a:ext cx="449254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2"/>
          <p:cNvSpPr txBox="1">
            <a:spLocks/>
          </p:cNvSpPr>
          <p:nvPr/>
        </p:nvSpPr>
        <p:spPr>
          <a:xfrm>
            <a:off x="1046558" y="2202344"/>
            <a:ext cx="16754787" cy="25331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4200" dirty="0">
                <a:cs typeface="Arial" panose="020B0604020202020204" pitchFamily="34" charset="0"/>
              </a:rPr>
              <a:t>После вебинара будут доступны материалы урока: запись, презентация, ссылка на форму для обратной связи</a:t>
            </a:r>
          </a:p>
          <a:p>
            <a:pPr marL="571500" indent="-5715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4200" dirty="0">
                <a:cs typeface="Arial" panose="020B0604020202020204" pitchFamily="34" charset="0"/>
              </a:rPr>
              <a:t>Сделаем рассылку с ссылкой на материалы</a:t>
            </a:r>
          </a:p>
          <a:p>
            <a:pPr marL="571500" indent="-5715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4200" dirty="0">
                <a:cs typeface="Arial" panose="020B0604020202020204" pitchFamily="34" charset="0"/>
              </a:rPr>
              <a:t>Обратная связь! В рассылке будет ссылка на форму. Примените на практике полученные знания, напишите нам - что получается, что нет. </a:t>
            </a:r>
          </a:p>
          <a:p>
            <a:pPr marL="571500" indent="-5715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ru-RU" sz="4200" dirty="0"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ru-RU" sz="4200" dirty="0">
              <a:cs typeface="Arial" panose="020B0604020202020204" pitchFamily="34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097761" y="6675244"/>
            <a:ext cx="15599550" cy="34267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4200" dirty="0">
                <a:cs typeface="Arial" panose="020B0604020202020204" pitchFamily="34" charset="0"/>
              </a:rPr>
              <a:t>Битрикс24 для решения заданий:</a:t>
            </a:r>
          </a:p>
          <a:p>
            <a:pPr marL="571500" indent="-5715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4200" dirty="0">
                <a:cs typeface="Arial" panose="020B0604020202020204" pitchFamily="34" charset="0"/>
              </a:rPr>
              <a:t>Аккаунт с тарифом не менее «Команда»</a:t>
            </a:r>
          </a:p>
          <a:p>
            <a:pPr marL="571500" indent="-5715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4200" dirty="0">
                <a:cs typeface="Arial" panose="020B0604020202020204" pitchFamily="34" charset="0"/>
              </a:rPr>
              <a:t>Включить </a:t>
            </a:r>
            <a:r>
              <a:rPr lang="ru-RU" sz="4200" dirty="0" err="1">
                <a:cs typeface="Arial" panose="020B0604020202020204" pitchFamily="34" charset="0"/>
              </a:rPr>
              <a:t>демо</a:t>
            </a:r>
            <a:r>
              <a:rPr lang="ru-RU" sz="4200" dirty="0">
                <a:cs typeface="Arial" panose="020B0604020202020204" pitchFamily="34" charset="0"/>
              </a:rPr>
              <a:t>-режим в бесплатном аккаунте, доступен 1 раз на 30 дней  </a:t>
            </a:r>
          </a:p>
          <a:p>
            <a:pPr marL="571500" indent="-5715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ru-RU" sz="4200" dirty="0">
              <a:cs typeface="Arial" panose="020B0604020202020204" pitchFamily="34" charset="0"/>
            </a:endParaRPr>
          </a:p>
          <a:p>
            <a:pPr marL="571500" indent="-5715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ru-RU" sz="4200" dirty="0"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ru-RU" sz="4200" dirty="0"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7528146" y="9680650"/>
            <a:ext cx="273199" cy="25435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8304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88"/>
          <p:cNvSpPr txBox="1"/>
          <p:nvPr/>
        </p:nvSpPr>
        <p:spPr>
          <a:xfrm>
            <a:off x="767935" y="410961"/>
            <a:ext cx="15908594" cy="9660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ru" sz="4200" b="1" i="0" u="none" strike="noStrike" cap="none" dirty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Вопросы? </a:t>
            </a:r>
            <a:endParaRPr lang="ru" sz="4200" b="0" i="0" u="none" strike="noStrike" cap="none" dirty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  <a:p>
            <a:pPr marL="107950" marR="0" lvl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</a:pPr>
            <a:endParaRPr lang="ru" sz="4200" b="0" i="0" u="none" strike="noStrike" cap="none" dirty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</p:txBody>
      </p:sp>
      <p:pic>
        <p:nvPicPr>
          <p:cNvPr id="7" name="Picture 5" descr="C:\wmivan\YandexDisk\Скриншоты\2016-05-16_16-59-48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502" y="2246092"/>
            <a:ext cx="4005077" cy="716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034198" y="2246092"/>
            <a:ext cx="2517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cs typeface="Arial" panose="020B0604020202020204" pitchFamily="34" charset="0"/>
              </a:rPr>
              <a:t>Задать вопрос: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29681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46559" y="724744"/>
            <a:ext cx="5478932" cy="9608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4200" b="1" dirty="0">
                <a:latin typeface="+mn-lt"/>
                <a:cs typeface="Arial"/>
              </a:rPr>
              <a:t>ПРОВЕРКА</a:t>
            </a:r>
            <a:endParaRPr lang="en-US" sz="4200" b="1" dirty="0">
              <a:solidFill>
                <a:srgbClr val="3B3838"/>
              </a:solidFill>
              <a:latin typeface="+mn-lt"/>
              <a:cs typeface="Arial"/>
            </a:endParaRPr>
          </a:p>
        </p:txBody>
      </p:sp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Прямая соединительная линия 43"/>
          <p:cNvCxnSpPr/>
          <p:nvPr/>
        </p:nvCxnSpPr>
        <p:spPr>
          <a:xfrm>
            <a:off x="1171575" y="1357512"/>
            <a:ext cx="252109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2"/>
          <p:cNvSpPr txBox="1">
            <a:spLocks/>
          </p:cNvSpPr>
          <p:nvPr/>
        </p:nvSpPr>
        <p:spPr>
          <a:xfrm>
            <a:off x="1048897" y="2257047"/>
            <a:ext cx="14298516" cy="7477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4000" b="1" dirty="0">
                <a:cs typeface="Arial" panose="020B0604020202020204" pitchFamily="34" charset="0"/>
              </a:rPr>
              <a:t>Идет запись? </a:t>
            </a:r>
          </a:p>
        </p:txBody>
      </p:sp>
      <p:sp>
        <p:nvSpPr>
          <p:cNvPr id="8" name="Овал 7"/>
          <p:cNvSpPr/>
          <p:nvPr/>
        </p:nvSpPr>
        <p:spPr>
          <a:xfrm>
            <a:off x="17528146" y="9680650"/>
            <a:ext cx="273199" cy="25435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Users\Иван\Desktop\44481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961" y="1824441"/>
            <a:ext cx="9244884" cy="645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234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46559" y="724744"/>
            <a:ext cx="5478932" cy="9608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4200" b="1" dirty="0">
                <a:latin typeface="+mn-lt"/>
                <a:cs typeface="Arial"/>
              </a:rPr>
              <a:t>ПРОВЕРКА</a:t>
            </a:r>
            <a:endParaRPr lang="en-US" sz="4200" b="1" dirty="0">
              <a:solidFill>
                <a:srgbClr val="3B3838"/>
              </a:solidFill>
              <a:latin typeface="+mn-lt"/>
              <a:cs typeface="Arial"/>
            </a:endParaRPr>
          </a:p>
        </p:txBody>
      </p:sp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Прямая соединительная линия 43"/>
          <p:cNvCxnSpPr/>
          <p:nvPr/>
        </p:nvCxnSpPr>
        <p:spPr>
          <a:xfrm>
            <a:off x="1171575" y="1357512"/>
            <a:ext cx="252109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2"/>
          <p:cNvSpPr txBox="1">
            <a:spLocks/>
          </p:cNvSpPr>
          <p:nvPr/>
        </p:nvSpPr>
        <p:spPr>
          <a:xfrm>
            <a:off x="1048897" y="2104647"/>
            <a:ext cx="9142853" cy="9243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4000" dirty="0">
                <a:cs typeface="Arial" panose="020B0604020202020204" pitchFamily="34" charset="0"/>
              </a:rPr>
              <a:t>Можно менять размер: экран - камера</a:t>
            </a:r>
          </a:p>
        </p:txBody>
      </p:sp>
      <p:sp>
        <p:nvSpPr>
          <p:cNvPr id="8" name="Овал 7"/>
          <p:cNvSpPr/>
          <p:nvPr/>
        </p:nvSpPr>
        <p:spPr>
          <a:xfrm>
            <a:off x="17528146" y="9680650"/>
            <a:ext cx="273199" cy="25435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wmivan\YandexDisk\Скриншоты\cf5935119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59" y="2990850"/>
            <a:ext cx="10391775" cy="584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721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6559" y="2228626"/>
            <a:ext cx="16422741" cy="6590807"/>
          </a:xfrm>
        </p:spPr>
        <p:txBody>
          <a:bodyPr anchor="t">
            <a:no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4200" b="1" dirty="0">
                <a:cs typeface="Arial" panose="020B0604020202020204" pitchFamily="34" charset="0"/>
              </a:rPr>
              <a:t>Цель обучения:  научить </a:t>
            </a:r>
            <a:r>
              <a:rPr lang="ru-RU" sz="4200" b="1" dirty="0" err="1">
                <a:cs typeface="Arial" panose="020B0604020202020204" pitchFamily="34" charset="0"/>
              </a:rPr>
              <a:t>бОльшему</a:t>
            </a:r>
            <a:r>
              <a:rPr lang="ru-RU" sz="4200" b="1" dirty="0">
                <a:cs typeface="Arial" panose="020B0604020202020204" pitchFamily="34" charset="0"/>
              </a:rPr>
              <a:t> количеству возможностей по автоматизации бизнес-процессов с помощью Битрикс24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ru-RU" sz="4400" dirty="0"/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4200" b="1" dirty="0"/>
              <a:t>Что нужно для достижения? </a:t>
            </a:r>
            <a:r>
              <a:rPr lang="ru-RU" sz="4200" dirty="0"/>
              <a:t> </a:t>
            </a:r>
          </a:p>
          <a:p>
            <a:pPr marL="571500" indent="-5715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4200" dirty="0"/>
              <a:t>Посетить вебинары  (или просмотреть записи)</a:t>
            </a:r>
          </a:p>
          <a:p>
            <a:pPr marL="571500" indent="-5715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4200" dirty="0"/>
              <a:t>Практиковаться!</a:t>
            </a:r>
            <a:endParaRPr lang="en-US" sz="42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46559" y="724744"/>
            <a:ext cx="3754041" cy="871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4200" b="1" dirty="0">
                <a:latin typeface="+mn-lt"/>
                <a:cs typeface="Arial"/>
              </a:rPr>
              <a:t>УЧЕБНЫЙ</a:t>
            </a:r>
            <a:r>
              <a:rPr lang="ru-RU" sz="4200" b="1" dirty="0">
                <a:solidFill>
                  <a:srgbClr val="0070C0"/>
                </a:solidFill>
                <a:latin typeface="+mn-lt"/>
                <a:cs typeface="Arial"/>
              </a:rPr>
              <a:t> КУРС</a:t>
            </a:r>
          </a:p>
        </p:txBody>
      </p:sp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Прямая соединительная линия 43"/>
          <p:cNvCxnSpPr/>
          <p:nvPr/>
        </p:nvCxnSpPr>
        <p:spPr>
          <a:xfrm>
            <a:off x="1046559" y="1357512"/>
            <a:ext cx="375404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17528146" y="9680650"/>
            <a:ext cx="273199" cy="25435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691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46559" y="724744"/>
            <a:ext cx="13162928" cy="871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4200" b="1" dirty="0">
                <a:latin typeface="+mn-lt"/>
                <a:cs typeface="Arial"/>
              </a:rPr>
              <a:t>ПЛАН </a:t>
            </a:r>
            <a:r>
              <a:rPr lang="ru-RU" sz="4200" b="1" dirty="0">
                <a:solidFill>
                  <a:srgbClr val="0070C0"/>
                </a:solidFill>
                <a:latin typeface="+mn-lt"/>
                <a:cs typeface="Arial"/>
              </a:rPr>
              <a:t>КУРСА</a:t>
            </a:r>
          </a:p>
        </p:txBody>
      </p:sp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Прямая соединительная линия 43"/>
          <p:cNvCxnSpPr/>
          <p:nvPr/>
        </p:nvCxnSpPr>
        <p:spPr>
          <a:xfrm>
            <a:off x="1171575" y="1357512"/>
            <a:ext cx="298478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одзаголовок 2"/>
          <p:cNvSpPr txBox="1">
            <a:spLocks/>
          </p:cNvSpPr>
          <p:nvPr/>
        </p:nvSpPr>
        <p:spPr>
          <a:xfrm>
            <a:off x="1129685" y="2523374"/>
            <a:ext cx="16516845" cy="41956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800" dirty="0"/>
              <a:t>Научились формализовать БП, рассмотрели основные возможности,  и решения типовых задач. Курс доступен всем желающим: запись вебинаров, материалы, задания.  </a:t>
            </a:r>
            <a:endParaRPr lang="ru-RU" sz="2800" i="1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109228" y="1851129"/>
            <a:ext cx="17552843" cy="6203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4200" b="1" dirty="0">
                <a:latin typeface="+mn-lt"/>
                <a:cs typeface="Arial"/>
              </a:rPr>
              <a:t>Часть 1. ОТ ИДЕИ ДО РЕАЛИЗАЦИИ ЗА 4 УРОКА 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129685" y="4000863"/>
            <a:ext cx="13287944" cy="6203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4200" b="1" dirty="0">
                <a:latin typeface="+mn-lt"/>
                <a:cs typeface="Arial"/>
              </a:rPr>
              <a:t>Часть 2. БОЛЬШЕ ВОЗМОЖНОСТЕЙ!</a:t>
            </a:r>
          </a:p>
          <a:p>
            <a:pPr algn="l">
              <a:spcAft>
                <a:spcPts val="600"/>
              </a:spcAft>
            </a:pPr>
            <a:r>
              <a:rPr lang="ru-RU" sz="4200" b="1" dirty="0">
                <a:latin typeface="+mn-lt"/>
                <a:cs typeface="Arial"/>
              </a:rPr>
              <a:t> </a:t>
            </a: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116807" y="4713111"/>
            <a:ext cx="14672692" cy="4366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4200" dirty="0"/>
              <a:t>19.07 - Дополнительные возможности БП: списки, Диск, </a:t>
            </a:r>
            <a:r>
              <a:rPr lang="en-US" sz="4200" dirty="0"/>
              <a:t>CRM</a:t>
            </a:r>
            <a:endParaRPr lang="ru-RU" sz="4200" dirty="0"/>
          </a:p>
          <a:p>
            <a:pPr marL="571500" indent="-5715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</a:pPr>
            <a:r>
              <a:rPr lang="ru-RU" sz="4200" b="1" dirty="0"/>
              <a:t>26.07 - Создание БП со статусами</a:t>
            </a:r>
          </a:p>
          <a:p>
            <a:pPr marL="571500" indent="-5715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4400" dirty="0"/>
              <a:t>02.08 - Создание БП по объектам CRM</a:t>
            </a:r>
          </a:p>
          <a:p>
            <a:pPr marL="571500" indent="-5715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4400" dirty="0"/>
              <a:t>09.08 - Создание собственных Действий (активити) в облачном Битрикс24 (программирование)</a:t>
            </a:r>
            <a:endParaRPr lang="ru-RU" sz="4200" dirty="0"/>
          </a:p>
        </p:txBody>
      </p:sp>
      <p:sp>
        <p:nvSpPr>
          <p:cNvPr id="16" name="Овал 15"/>
          <p:cNvSpPr/>
          <p:nvPr/>
        </p:nvSpPr>
        <p:spPr>
          <a:xfrm>
            <a:off x="17528146" y="9680650"/>
            <a:ext cx="273199" cy="25435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600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46558" y="724744"/>
            <a:ext cx="6393333" cy="9608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4200" b="1" dirty="0">
                <a:latin typeface="+mn-lt"/>
                <a:cs typeface="Arial"/>
              </a:rPr>
              <a:t>ПРОВЕДЕНИЕ </a:t>
            </a:r>
            <a:r>
              <a:rPr lang="ru-RU" sz="4200" b="1" dirty="0">
                <a:solidFill>
                  <a:srgbClr val="0070C0"/>
                </a:solidFill>
                <a:latin typeface="+mn-lt"/>
                <a:cs typeface="Arial"/>
              </a:rPr>
              <a:t>ВЕБИНАРА</a:t>
            </a:r>
            <a:endParaRPr lang="en-US" sz="4200" b="1" dirty="0">
              <a:solidFill>
                <a:srgbClr val="0070C0"/>
              </a:solidFill>
              <a:latin typeface="+mn-lt"/>
              <a:cs typeface="Arial"/>
            </a:endParaRPr>
          </a:p>
        </p:txBody>
      </p:sp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Прямая соединительная линия 43"/>
          <p:cNvCxnSpPr/>
          <p:nvPr/>
        </p:nvCxnSpPr>
        <p:spPr>
          <a:xfrm>
            <a:off x="1046559" y="1357512"/>
            <a:ext cx="591535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2"/>
          <p:cNvSpPr txBox="1">
            <a:spLocks/>
          </p:cNvSpPr>
          <p:nvPr/>
        </p:nvSpPr>
        <p:spPr>
          <a:xfrm>
            <a:off x="1048897" y="2257047"/>
            <a:ext cx="11222616" cy="7477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>
                <a:cs typeface="Arial" panose="020B0604020202020204" pitchFamily="34" charset="0"/>
              </a:rPr>
              <a:t>Плановая длительность </a:t>
            </a:r>
            <a:r>
              <a:rPr lang="en-US" sz="4000" dirty="0">
                <a:cs typeface="Arial" panose="020B0604020202020204" pitchFamily="34" charset="0"/>
              </a:rPr>
              <a:t>1 - </a:t>
            </a:r>
            <a:r>
              <a:rPr lang="ru-RU" sz="4000" dirty="0">
                <a:cs typeface="Arial" panose="020B0604020202020204" pitchFamily="34" charset="0"/>
              </a:rPr>
              <a:t>1,5 часа</a:t>
            </a:r>
          </a:p>
          <a:p>
            <a:pPr marL="342900" indent="-3429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>
                <a:cs typeface="Arial" panose="020B0604020202020204" pitchFamily="34" charset="0"/>
              </a:rPr>
              <a:t>Сделаем несколько остановок, ответим на вопросы</a:t>
            </a:r>
          </a:p>
          <a:p>
            <a:pPr marL="342900" indent="-3429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>
                <a:cs typeface="Arial" panose="020B0604020202020204" pitchFamily="34" charset="0"/>
              </a:rPr>
              <a:t>Задавайте вопросы по ходу вебинара</a:t>
            </a:r>
          </a:p>
          <a:p>
            <a:pPr marL="342900" indent="-3429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>
                <a:cs typeface="Arial" panose="020B0604020202020204" pitchFamily="34" charset="0"/>
              </a:rPr>
              <a:t>Общий чат -  не включен, вопросы видят только организаторы</a:t>
            </a:r>
          </a:p>
          <a:p>
            <a:pPr marL="342900" indent="-3429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b="1" dirty="0">
                <a:cs typeface="Arial" panose="020B0604020202020204" pitchFamily="34" charset="0"/>
              </a:rPr>
              <a:t>Будут доступны запись и материалы </a:t>
            </a:r>
          </a:p>
        </p:txBody>
      </p:sp>
      <p:sp>
        <p:nvSpPr>
          <p:cNvPr id="8" name="Овал 7"/>
          <p:cNvSpPr/>
          <p:nvPr/>
        </p:nvSpPr>
        <p:spPr>
          <a:xfrm>
            <a:off x="17528146" y="9680650"/>
            <a:ext cx="273199" cy="25435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 descr="C:\wmivan\YandexDisk\Скриншоты\2016-05-16_16-59-48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8510" y="2413066"/>
            <a:ext cx="4005077" cy="716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28510" y="1685547"/>
            <a:ext cx="2517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cs typeface="Arial" panose="020B0604020202020204" pitchFamily="34" charset="0"/>
              </a:rPr>
              <a:t>Задать вопрос: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20523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17528146" y="9680650"/>
            <a:ext cx="273199" cy="25435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65" y="2575179"/>
            <a:ext cx="11457817" cy="735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Иван\Desktop\b2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5911" y="2673303"/>
            <a:ext cx="4245780" cy="418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ван\Desktop\b24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56" y="1885469"/>
            <a:ext cx="2551417" cy="153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585374" y="6855396"/>
            <a:ext cx="4368800" cy="10177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571500" indent="-5715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b="1" dirty="0"/>
              <a:t>Корпоративный портал</a:t>
            </a:r>
          </a:p>
          <a:p>
            <a:pPr marL="571500" indent="-5715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b="1" dirty="0"/>
              <a:t>Холдинг</a:t>
            </a:r>
          </a:p>
        </p:txBody>
      </p:sp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046558" y="724744"/>
            <a:ext cx="9156985" cy="9608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4200" b="1" dirty="0">
                <a:latin typeface="+mn-lt"/>
                <a:cs typeface="Arial"/>
              </a:rPr>
              <a:t>ГДЕ ДОСТУПНЫ </a:t>
            </a:r>
            <a:r>
              <a:rPr lang="ru-RU" sz="4200" b="1" dirty="0">
                <a:solidFill>
                  <a:srgbClr val="0070C0"/>
                </a:solidFill>
                <a:latin typeface="+mn-lt"/>
                <a:cs typeface="Arial"/>
              </a:rPr>
              <a:t>БИЗНЕС-ПРОЦЕССЫ</a:t>
            </a:r>
            <a:endParaRPr lang="en-US" sz="4200" b="1" dirty="0">
              <a:solidFill>
                <a:srgbClr val="0070C0"/>
              </a:solidFill>
              <a:latin typeface="+mn-lt"/>
              <a:cs typeface="Arial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046559" y="1357512"/>
            <a:ext cx="835869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3360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17498</TotalTime>
  <Words>3431</Words>
  <Application>Microsoft Office PowerPoint</Application>
  <PresentationFormat>Произвольный</PresentationFormat>
  <Paragraphs>604</Paragraphs>
  <Slides>33</Slides>
  <Notes>33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Покоев</dc:creator>
  <cp:lastModifiedBy>Иван</cp:lastModifiedBy>
  <cp:revision>1042</cp:revision>
  <cp:lastPrinted>2016-05-16T19:05:15Z</cp:lastPrinted>
  <dcterms:created xsi:type="dcterms:W3CDTF">2013-10-28T07:19:47Z</dcterms:created>
  <dcterms:modified xsi:type="dcterms:W3CDTF">2016-07-27T07:55:12Z</dcterms:modified>
</cp:coreProperties>
</file>