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8"/>
  </p:notesMasterIdLst>
  <p:sldIdLst>
    <p:sldId id="366" r:id="rId2"/>
    <p:sldId id="292" r:id="rId3"/>
    <p:sldId id="361" r:id="rId4"/>
    <p:sldId id="363" r:id="rId5"/>
    <p:sldId id="349" r:id="rId6"/>
    <p:sldId id="308" r:id="rId7"/>
    <p:sldId id="362" r:id="rId8"/>
    <p:sldId id="307" r:id="rId9"/>
    <p:sldId id="328" r:id="rId10"/>
    <p:sldId id="309" r:id="rId11"/>
    <p:sldId id="310" r:id="rId12"/>
    <p:sldId id="313" r:id="rId13"/>
    <p:sldId id="318" r:id="rId14"/>
    <p:sldId id="340" r:id="rId15"/>
    <p:sldId id="341" r:id="rId16"/>
    <p:sldId id="345" r:id="rId17"/>
    <p:sldId id="342" r:id="rId18"/>
    <p:sldId id="343" r:id="rId19"/>
    <p:sldId id="346" r:id="rId20"/>
    <p:sldId id="344" r:id="rId21"/>
    <p:sldId id="312" r:id="rId22"/>
    <p:sldId id="314" r:id="rId23"/>
    <p:sldId id="316" r:id="rId24"/>
    <p:sldId id="353" r:id="rId25"/>
    <p:sldId id="355" r:id="rId26"/>
    <p:sldId id="356" r:id="rId27"/>
    <p:sldId id="357" r:id="rId28"/>
    <p:sldId id="365" r:id="rId29"/>
    <p:sldId id="354" r:id="rId30"/>
    <p:sldId id="333" r:id="rId31"/>
    <p:sldId id="317" r:id="rId32"/>
    <p:sldId id="337" r:id="rId33"/>
    <p:sldId id="338" r:id="rId34"/>
    <p:sldId id="336" r:id="rId35"/>
    <p:sldId id="335" r:id="rId36"/>
    <p:sldId id="332" r:id="rId37"/>
    <p:sldId id="327" r:id="rId38"/>
    <p:sldId id="348" r:id="rId39"/>
    <p:sldId id="350" r:id="rId40"/>
    <p:sldId id="334" r:id="rId41"/>
    <p:sldId id="364" r:id="rId42"/>
    <p:sldId id="323" r:id="rId43"/>
    <p:sldId id="339" r:id="rId44"/>
    <p:sldId id="303" r:id="rId45"/>
    <p:sldId id="351" r:id="rId46"/>
    <p:sldId id="359" r:id="rId47"/>
  </p:sldIdLst>
  <p:sldSz cx="18288000" cy="10287000"/>
  <p:notesSz cx="6797675" cy="9926638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Покоев" initials="СП" lastIdx="8" clrIdx="0">
    <p:extLst/>
  </p:cmAuthor>
  <p:cmAuthor id="2" name="Иван" initials="И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20F1CD"/>
    <a:srgbClr val="8EDAF4"/>
    <a:srgbClr val="8AC6C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63" autoAdjust="0"/>
    <p:restoredTop sz="79412" autoAdjust="0"/>
  </p:normalViewPr>
  <p:slideViewPr>
    <p:cSldViewPr snapToGrid="0">
      <p:cViewPr>
        <p:scale>
          <a:sx n="51" d="100"/>
          <a:sy n="51" d="100"/>
        </p:scale>
        <p:origin x="-2196" y="-1248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644" y="-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5F1A4-4B77-4698-B6FE-1D279168B8B2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AD3A4-0A5A-4B64-9E67-A49EE7DC5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86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Цвета: </a:t>
            </a:r>
          </a:p>
          <a:p>
            <a:r>
              <a:rPr lang="ru-RU" dirty="0" smtClean="0"/>
              <a:t> - черный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- бирюзовый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  (бирюзовый: </a:t>
            </a:r>
            <a:r>
              <a:rPr lang="en-US" dirty="0" smtClean="0"/>
              <a:t>8AC6CD</a:t>
            </a:r>
            <a:r>
              <a:rPr lang="ru-RU" dirty="0" smtClean="0"/>
              <a:t> </a:t>
            </a:r>
            <a:r>
              <a:rPr lang="en-US" baseline="0" dirty="0" smtClean="0"/>
              <a:t>;</a:t>
            </a:r>
            <a:r>
              <a:rPr lang="en-US" dirty="0" smtClean="0"/>
              <a:t> 138,</a:t>
            </a:r>
            <a:r>
              <a:rPr lang="en-US" baseline="0" dirty="0" smtClean="0"/>
              <a:t> 198, 205; </a:t>
            </a:r>
            <a:r>
              <a:rPr lang="ru-RU" baseline="0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</a:t>
            </a:r>
            <a:r>
              <a:rPr lang="en-US" baseline="0" dirty="0" smtClean="0"/>
              <a:t>- </a:t>
            </a:r>
            <a:r>
              <a:rPr lang="ru-RU" baseline="0" dirty="0" smtClean="0"/>
              <a:t>полоска ярко-бирюзовый:  </a:t>
            </a:r>
            <a:r>
              <a:rPr lang="en-US" baseline="0" dirty="0" smtClean="0"/>
              <a:t>20F1EA</a:t>
            </a:r>
            <a:r>
              <a:rPr lang="ru-RU" baseline="0" dirty="0" smtClean="0"/>
              <a:t>; 32,241, 234;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r>
              <a:rPr lang="ru-RU" dirty="0" smtClean="0"/>
              <a:t>Шрифт: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- Заголовок 1: Шрифт </a:t>
            </a:r>
            <a:r>
              <a:rPr lang="en-US" baseline="0" dirty="0" smtClean="0"/>
              <a:t>Arial</a:t>
            </a:r>
            <a:r>
              <a:rPr lang="ru-RU" baseline="0" dirty="0" smtClean="0"/>
              <a:t>, 28, верхним регистром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- Заголовок 2: Шрифт </a:t>
            </a:r>
            <a:r>
              <a:rPr lang="en-US" baseline="0" dirty="0" smtClean="0"/>
              <a:t>Arial</a:t>
            </a:r>
            <a:r>
              <a:rPr lang="ru-RU" baseline="0" dirty="0" smtClean="0"/>
              <a:t>, 66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- Заголовок 1: Шрифт </a:t>
            </a:r>
            <a:r>
              <a:rPr lang="en-US" baseline="0" dirty="0" smtClean="0"/>
              <a:t>Arial</a:t>
            </a:r>
            <a:r>
              <a:rPr lang="ru-RU" baseline="0" dirty="0" smtClean="0"/>
              <a:t>, 48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- Подпись: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83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Цвета: </a:t>
            </a:r>
          </a:p>
          <a:p>
            <a:r>
              <a:rPr lang="ru-RU" dirty="0" smtClean="0"/>
              <a:t> - черный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- бирюзовый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  (бирюзовый: </a:t>
            </a:r>
            <a:r>
              <a:rPr lang="en-US" dirty="0" smtClean="0"/>
              <a:t>8AC6CD</a:t>
            </a:r>
            <a:r>
              <a:rPr lang="ru-RU" dirty="0" smtClean="0"/>
              <a:t> </a:t>
            </a:r>
            <a:r>
              <a:rPr lang="en-US" baseline="0" dirty="0" smtClean="0"/>
              <a:t>;</a:t>
            </a:r>
            <a:r>
              <a:rPr lang="en-US" dirty="0" smtClean="0"/>
              <a:t> 138,</a:t>
            </a:r>
            <a:r>
              <a:rPr lang="en-US" baseline="0" dirty="0" smtClean="0"/>
              <a:t> 198, 205; </a:t>
            </a:r>
            <a:r>
              <a:rPr lang="ru-RU" baseline="0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</a:t>
            </a:r>
            <a:r>
              <a:rPr lang="en-US" baseline="0" dirty="0" smtClean="0"/>
              <a:t>- </a:t>
            </a:r>
            <a:r>
              <a:rPr lang="ru-RU" baseline="0" dirty="0" smtClean="0"/>
              <a:t>полоска ярко-бирюзовый:  </a:t>
            </a:r>
            <a:r>
              <a:rPr lang="en-US" baseline="0" dirty="0" smtClean="0"/>
              <a:t>20F1EA</a:t>
            </a:r>
            <a:r>
              <a:rPr lang="ru-RU" baseline="0" dirty="0" smtClean="0"/>
              <a:t>; 32,241, 234;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r>
              <a:rPr lang="ru-RU" dirty="0" smtClean="0"/>
              <a:t>Шрифт: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- Заголовок 1: Шрифт </a:t>
            </a:r>
            <a:r>
              <a:rPr lang="en-US" baseline="0" dirty="0" smtClean="0"/>
              <a:t>Arial</a:t>
            </a:r>
            <a:r>
              <a:rPr lang="ru-RU" baseline="0" dirty="0" smtClean="0"/>
              <a:t>, 28, верхним регистром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- Заголовок 2: Шрифт </a:t>
            </a:r>
            <a:r>
              <a:rPr lang="en-US" baseline="0" dirty="0" smtClean="0"/>
              <a:t>Arial</a:t>
            </a:r>
            <a:r>
              <a:rPr lang="ru-RU" baseline="0" dirty="0" smtClean="0"/>
              <a:t>, 66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- Заголовок 1: Шрифт </a:t>
            </a:r>
            <a:r>
              <a:rPr lang="en-US" baseline="0" dirty="0" smtClean="0"/>
              <a:t>Arial</a:t>
            </a:r>
            <a:r>
              <a:rPr lang="ru-RU" baseline="0" dirty="0" smtClean="0"/>
              <a:t>, 48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- Подпись: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83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31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метки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Демонстрация БП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32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метки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Демонстрация БП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34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метки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Демонстрация БП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35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метки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Демонстрация БП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36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метки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Демонстрация БП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37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метки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Демонстрация БП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38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метки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Демонстрация БП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39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метки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Демонстрация БП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40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метки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Демонстрация БП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46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метки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Демонстрация БП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Стандарты оформления</a:t>
            </a:r>
            <a:r>
              <a:rPr lang="en-US" dirty="0" smtClean="0"/>
              <a:t> </a:t>
            </a:r>
            <a:r>
              <a:rPr lang="ru-RU" dirty="0" smtClean="0"/>
              <a:t>текстовых</a:t>
            </a:r>
            <a:r>
              <a:rPr lang="ru-RU" baseline="0" dirty="0" smtClean="0"/>
              <a:t> сладов</a:t>
            </a:r>
            <a:r>
              <a:rPr lang="ru-RU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ru-RU" baseline="0" dirty="0" smtClean="0"/>
              <a:t>Заголовок  </a:t>
            </a:r>
            <a:r>
              <a:rPr lang="en-US" baseline="0" dirty="0" smtClean="0"/>
              <a:t>Arial</a:t>
            </a:r>
            <a:r>
              <a:rPr lang="ru-RU" baseline="0" dirty="0" smtClean="0"/>
              <a:t>, 32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, черный и бирюзовый для выделения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</a:t>
            </a:r>
          </a:p>
          <a:p>
            <a:r>
              <a:rPr lang="ru-RU" baseline="0" dirty="0" smtClean="0"/>
              <a:t>- Шрифт контента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28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Списки, параметры абзаца: перед текстом отступ 0,5 см, первая строка отступ на 1 см, отступ перед 6 </a:t>
            </a:r>
            <a:r>
              <a:rPr lang="ru-RU" baseline="0" dirty="0" err="1" smtClean="0"/>
              <a:t>пт</a:t>
            </a:r>
            <a:r>
              <a:rPr lang="ru-RU" baseline="0" dirty="0" smtClean="0"/>
              <a:t>, интервал одинарный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Заголов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пересикается</a:t>
            </a:r>
            <a:r>
              <a:rPr lang="ru-RU" baseline="0" dirty="0" smtClean="0"/>
              <a:t> по линии с лого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 делать длинный текст на весь слайд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Второй уровень списка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алт+0151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алт+0149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Курсива не надо.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Цитата с большой кавычкой"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43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Цвета: </a:t>
            </a:r>
          </a:p>
          <a:p>
            <a:r>
              <a:rPr lang="ru-RU" dirty="0" smtClean="0"/>
              <a:t> - черный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- бирюзовый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  (бирюзовый: </a:t>
            </a:r>
            <a:r>
              <a:rPr lang="en-US" dirty="0" smtClean="0"/>
              <a:t>8AC6CD</a:t>
            </a:r>
            <a:r>
              <a:rPr lang="ru-RU" dirty="0" smtClean="0"/>
              <a:t> </a:t>
            </a:r>
            <a:r>
              <a:rPr lang="en-US" baseline="0" dirty="0" smtClean="0"/>
              <a:t>;</a:t>
            </a:r>
            <a:r>
              <a:rPr lang="en-US" dirty="0" smtClean="0"/>
              <a:t> 138,</a:t>
            </a:r>
            <a:r>
              <a:rPr lang="en-US" baseline="0" dirty="0" smtClean="0"/>
              <a:t> 198, 205; </a:t>
            </a:r>
            <a:r>
              <a:rPr lang="ru-RU" baseline="0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</a:t>
            </a:r>
            <a:r>
              <a:rPr lang="en-US" baseline="0" dirty="0" smtClean="0"/>
              <a:t>- </a:t>
            </a:r>
            <a:r>
              <a:rPr lang="ru-RU" baseline="0" dirty="0" smtClean="0"/>
              <a:t>полоска ярко-бирюзовый:  </a:t>
            </a:r>
            <a:r>
              <a:rPr lang="en-US" baseline="0" dirty="0" smtClean="0"/>
              <a:t>20F1EA</a:t>
            </a:r>
            <a:r>
              <a:rPr lang="ru-RU" baseline="0" dirty="0" smtClean="0"/>
              <a:t>; 32,241, 234;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r>
              <a:rPr lang="ru-RU" dirty="0" smtClean="0"/>
              <a:t>Шрифт: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- Заголовок 1: Шрифт </a:t>
            </a:r>
            <a:r>
              <a:rPr lang="en-US" baseline="0" dirty="0" smtClean="0"/>
              <a:t>Arial</a:t>
            </a:r>
            <a:r>
              <a:rPr lang="ru-RU" baseline="0" dirty="0" smtClean="0"/>
              <a:t>, 28, верхним регистром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- Заголовок 2: Шрифт </a:t>
            </a:r>
            <a:r>
              <a:rPr lang="en-US" baseline="0" dirty="0" smtClean="0"/>
              <a:t>Arial</a:t>
            </a:r>
            <a:r>
              <a:rPr lang="ru-RU" baseline="0" dirty="0" smtClean="0"/>
              <a:t>, 66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- Заголовок 1: Шрифт </a:t>
            </a:r>
            <a:r>
              <a:rPr lang="en-US" baseline="0" dirty="0" smtClean="0"/>
              <a:t>Arial</a:t>
            </a:r>
            <a:r>
              <a:rPr lang="ru-RU" baseline="0" dirty="0" smtClean="0"/>
              <a:t>, 48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- Подпись: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83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Цвета: </a:t>
            </a:r>
          </a:p>
          <a:p>
            <a:r>
              <a:rPr lang="ru-RU" dirty="0" smtClean="0"/>
              <a:t> - черный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- бирюзовый </a:t>
            </a:r>
            <a:r>
              <a:rPr lang="en-US" baseline="0" dirty="0" smtClean="0"/>
              <a:t>8EDAF4</a:t>
            </a:r>
            <a:r>
              <a:rPr lang="ru-RU" baseline="0" dirty="0" smtClean="0"/>
              <a:t> 142,218,244  (бирюзовый: </a:t>
            </a:r>
            <a:r>
              <a:rPr lang="en-US" dirty="0" smtClean="0"/>
              <a:t>8AC6CD</a:t>
            </a:r>
            <a:r>
              <a:rPr lang="ru-RU" dirty="0" smtClean="0"/>
              <a:t> </a:t>
            </a:r>
            <a:r>
              <a:rPr lang="en-US" baseline="0" dirty="0" smtClean="0"/>
              <a:t>;</a:t>
            </a:r>
            <a:r>
              <a:rPr lang="en-US" dirty="0" smtClean="0"/>
              <a:t> 138,</a:t>
            </a:r>
            <a:r>
              <a:rPr lang="en-US" baseline="0" dirty="0" smtClean="0"/>
              <a:t> 198, 205; </a:t>
            </a:r>
            <a:r>
              <a:rPr lang="ru-RU" baseline="0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</a:t>
            </a:r>
            <a:r>
              <a:rPr lang="en-US" baseline="0" dirty="0" smtClean="0"/>
              <a:t>- </a:t>
            </a:r>
            <a:r>
              <a:rPr lang="ru-RU" baseline="0" dirty="0" smtClean="0"/>
              <a:t>полоска ярко-бирюзовый:  </a:t>
            </a:r>
            <a:r>
              <a:rPr lang="en-US" baseline="0" dirty="0" smtClean="0"/>
              <a:t>20F1EA</a:t>
            </a:r>
            <a:r>
              <a:rPr lang="ru-RU" baseline="0" dirty="0" smtClean="0"/>
              <a:t>; 32,241, 234;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r>
              <a:rPr lang="ru-RU" dirty="0" smtClean="0"/>
              <a:t>Шрифт: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- Заголовок 1: Шрифт </a:t>
            </a:r>
            <a:r>
              <a:rPr lang="en-US" baseline="0" dirty="0" smtClean="0"/>
              <a:t>Arial</a:t>
            </a:r>
            <a:r>
              <a:rPr lang="ru-RU" baseline="0" dirty="0" smtClean="0"/>
              <a:t>, 28, верхним регистром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- Заголовок 2: Шрифт </a:t>
            </a:r>
            <a:r>
              <a:rPr lang="en-US" baseline="0" dirty="0" smtClean="0"/>
              <a:t>Arial</a:t>
            </a:r>
            <a:r>
              <a:rPr lang="ru-RU" baseline="0" dirty="0" smtClean="0"/>
              <a:t>, 66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- Заголовок 1: Шрифт </a:t>
            </a:r>
            <a:r>
              <a:rPr lang="en-US" baseline="0" dirty="0" smtClean="0"/>
              <a:t>Arial</a:t>
            </a:r>
            <a:r>
              <a:rPr lang="ru-RU" baseline="0" dirty="0" smtClean="0"/>
              <a:t>, 48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- Подпись: </a:t>
            </a:r>
            <a:r>
              <a:rPr lang="en-US" baseline="0" dirty="0" smtClean="0"/>
              <a:t>Calibri Light</a:t>
            </a:r>
            <a:r>
              <a:rPr lang="ru-RU" baseline="0" dirty="0" smtClean="0"/>
              <a:t>, 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D3A4-0A5A-4B64-9E67-A49EE7DC5D1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8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3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4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6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2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8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96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2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41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5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8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80B-CEEC-4B72-A122-4D81B8B58B3C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96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C580B-CEEC-4B72-A122-4D81B8B58B3C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28AF8-A0F6-4E17-8A83-C587272D6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10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2.png"/><Relationship Id="rId9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4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2.pn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cademyb24.bitrix24.ru/company/processes/" TargetMode="External"/><Relationship Id="rId5" Type="http://schemas.openxmlformats.org/officeDocument/2006/relationships/hyperlink" Target="https://academyb24.bitrix24.ru/crm/configs/" TargetMode="Externa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cademyb24.bitrix24.ru/company/processes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cademyb24.bitrix24.ru/company/processes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academyb24.bitrix24.ru/company/processes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dev.1c-bitrix.ru/~ulgat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ev.1c-bitrix.ru/learning/course/index.php?COURSE_ID=52&amp;CHAPTER_ID=05035&amp;LESSON_PATH=3922.5142.5035" TargetMode="External"/><Relationship Id="rId5" Type="http://schemas.openxmlformats.org/officeDocument/2006/relationships/hyperlink" Target="http://www.bitrix24.ru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305829"/>
            <a:ext cx="1828799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КУРС: </a:t>
            </a:r>
            <a:r>
              <a:rPr lang="ru-RU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БИЗНЕС-ПРОЦЕССЫ В БИТРИКС24.</a:t>
            </a:r>
          </a:p>
          <a:p>
            <a:pPr algn="ctr">
              <a:spcBef>
                <a:spcPts val="600"/>
              </a:spcBef>
            </a:pPr>
            <a:r>
              <a:rPr lang="ru-RU" sz="4400" dirty="0"/>
              <a:t> </a:t>
            </a:r>
            <a:r>
              <a:rPr lang="ru-RU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ИДЕИ ДО РЕАЛИЗАЦИИ ЗА 4 УРОКА</a:t>
            </a:r>
            <a:endParaRPr lang="ru-RU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172408" y="3950212"/>
            <a:ext cx="1181255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13" y="5104055"/>
            <a:ext cx="18287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</a:t>
            </a:r>
            <a:r>
              <a:rPr lang="ru-RU" sz="6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ПЕРВЫЙ, 17.05.2016</a:t>
            </a:r>
            <a:endParaRPr lang="ru-RU" sz="6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3325" y="8229297"/>
            <a:ext cx="13885356" cy="1569656"/>
          </a:xfrm>
          <a:prstGeom prst="rect">
            <a:avLst/>
          </a:prstGeom>
        </p:spPr>
        <p:txBody>
          <a:bodyPr wrap="square" lIns="91402" tIns="45718" rIns="91402" bIns="45718">
            <a:spAutoFit/>
          </a:bodyPr>
          <a:lstStyle/>
          <a:p>
            <a:pPr algn="r"/>
            <a:r>
              <a:rPr lang="ru-RU" sz="3200" b="1" dirty="0" smtClean="0">
                <a:latin typeface="+mj-lt"/>
                <a:cs typeface="Arial" panose="020B0604020202020204" pitchFamily="34" charset="0"/>
              </a:rPr>
              <a:t>Михаил  Филиппов, 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INTERVOLGA.RU</a:t>
            </a:r>
            <a:endParaRPr lang="ru-RU" sz="3200" b="1" dirty="0" smtClean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algn="r"/>
            <a:r>
              <a:rPr lang="ru-RU" sz="3200" b="1" dirty="0" smtClean="0">
                <a:latin typeface="+mj-lt"/>
                <a:cs typeface="Arial" panose="020B0604020202020204" pitchFamily="34" charset="0"/>
              </a:rPr>
              <a:t>Иван Малышин , 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«1С-Битрикс»</a:t>
            </a:r>
            <a:endParaRPr lang="ru-RU" sz="3200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algn="r"/>
            <a:r>
              <a:rPr lang="ru-RU" sz="3200" dirty="0" smtClean="0">
                <a:latin typeface="+mj-lt"/>
                <a:cs typeface="Arial" panose="020B0604020202020204" pitchFamily="34" charset="0"/>
              </a:rPr>
              <a:t>Академия «1С-Битрикс»,  </a:t>
            </a:r>
            <a:r>
              <a:rPr lang="en-US" sz="3200" dirty="0" smtClean="0">
                <a:latin typeface="+mj-lt"/>
                <a:cs typeface="Arial" panose="020B0604020202020204" pitchFamily="34" charset="0"/>
              </a:rPr>
              <a:t>academy.1c-bitrix.ru</a:t>
            </a:r>
            <a:r>
              <a:rPr lang="ru-RU" sz="3200" dirty="0" smtClean="0">
                <a:latin typeface="+mj-lt"/>
                <a:cs typeface="Arial" panose="020B0604020202020204" pitchFamily="34" charset="0"/>
              </a:rPr>
              <a:t>, 2016 </a:t>
            </a:r>
            <a:r>
              <a:rPr lang="ru-RU" sz="3200" dirty="0">
                <a:latin typeface="+mj-lt"/>
                <a:cs typeface="Arial" panose="020B0604020202020204" pitchFamily="34" charset="0"/>
              </a:rPr>
              <a:t>г.</a:t>
            </a:r>
            <a:endParaRPr lang="ru-RU" sz="32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40"/>
          <p:cNvSpPr txBox="1">
            <a:spLocks/>
          </p:cNvSpPr>
          <p:nvPr/>
        </p:nvSpPr>
        <p:spPr>
          <a:xfrm>
            <a:off x="804043" y="2082318"/>
            <a:ext cx="16585323" cy="8574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ru" sz="4200" dirty="0" smtClean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Бизнес-процесс – что это?</a:t>
            </a:r>
            <a:endParaRPr lang="ru" sz="4200" dirty="0">
              <a:solidFill>
                <a:schemeClr val="dk1"/>
              </a:solidFill>
              <a:latin typeface="+mn-lt"/>
              <a:ea typeface="Verdana"/>
              <a:cs typeface="Verdana"/>
              <a:sym typeface="Verdana"/>
            </a:endParaRPr>
          </a:p>
        </p:txBody>
      </p:sp>
      <p:sp>
        <p:nvSpPr>
          <p:cNvPr id="11" name="Shape 41"/>
          <p:cNvSpPr txBox="1">
            <a:spLocks/>
          </p:cNvSpPr>
          <p:nvPr/>
        </p:nvSpPr>
        <p:spPr>
          <a:xfrm>
            <a:off x="804044" y="3572665"/>
            <a:ext cx="16585323" cy="1267364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ru-RU" sz="42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Бизнес-процесс</a:t>
            </a:r>
            <a:r>
              <a:rPr lang="ru-RU" sz="42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– алгоритм выполнения определенных действий для получения заданного результата.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endParaRPr lang="ru-RU" sz="42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" name="Shape 42"/>
          <p:cNvSpPr txBox="1">
            <a:spLocks/>
          </p:cNvSpPr>
          <p:nvPr/>
        </p:nvSpPr>
        <p:spPr>
          <a:xfrm>
            <a:off x="804042" y="5410520"/>
            <a:ext cx="16585323" cy="8574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-RU" sz="4200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Бизнес-процесс</a:t>
            </a:r>
            <a:r>
              <a:rPr lang="ru-RU" sz="4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– может быть описан текстом или представлен графически.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endParaRPr lang="ru-RU" sz="42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2680" y="714901"/>
            <a:ext cx="1310083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dirty="0" smtClean="0"/>
              <a:t>1. Формализация </a:t>
            </a:r>
            <a:r>
              <a:rPr lang="ru-RU" sz="4200" b="1" dirty="0"/>
              <a:t>бизнес-процесса, описание процесса</a:t>
            </a:r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40657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hape 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2668" y="1792374"/>
            <a:ext cx="7342697" cy="48764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49"/>
          <p:cNvSpPr txBox="1"/>
          <p:nvPr/>
        </p:nvSpPr>
        <p:spPr>
          <a:xfrm>
            <a:off x="9138598" y="2556305"/>
            <a:ext cx="8676436" cy="3797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4200" b="0" i="0" u="none" strike="noStrike" cap="none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В Битрикс24 бизнес-процессы — </a:t>
            </a:r>
            <a:r>
              <a:rPr lang="ru" sz="4200" b="1" i="0" u="none" strike="noStrike" cap="none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маршруты</a:t>
            </a:r>
            <a:r>
              <a:rPr lang="ru" sz="4200" b="0" i="0" u="none" strike="noStrike" cap="none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, следуя по которым, достигается нужная цель (заключение сделки, доставка товара, прием заказа и пр.).</a:t>
            </a:r>
          </a:p>
        </p:txBody>
      </p:sp>
    </p:spTree>
    <p:extLst>
      <p:ext uri="{BB962C8B-B14F-4D97-AF65-F5344CB8AC3E}">
        <p14:creationId xmlns:p14="http://schemas.microsoft.com/office/powerpoint/2010/main" val="13490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49"/>
          <p:cNvSpPr txBox="1"/>
          <p:nvPr/>
        </p:nvSpPr>
        <p:spPr>
          <a:xfrm>
            <a:off x="1240073" y="1468484"/>
            <a:ext cx="15849747" cy="2173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ru-RU" sz="4200" b="1" i="0" u="none" strike="noStrike" cap="none" dirty="0" smtClean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Автоматизированный бизнес-процесс</a:t>
            </a:r>
            <a:r>
              <a:rPr lang="ru-RU" sz="4200" b="0" i="0" u="none" strike="noStrike" cap="none" dirty="0" smtClean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– это запрограммированные в системе действия, которые нужно выполнить для </a:t>
            </a:r>
            <a:r>
              <a:rPr lang="ru-RU" sz="42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получения заданного результата</a:t>
            </a:r>
            <a:r>
              <a:rPr lang="ru-RU" sz="4200" b="0" i="0" u="none" strike="noStrike" cap="none" dirty="0" smtClean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.</a:t>
            </a:r>
            <a:endParaRPr lang="ru-RU" sz="4200" b="0" i="0" u="none" strike="noStrike" cap="none" dirty="0">
              <a:solidFill>
                <a:schemeClr val="dk1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6" name="Shape 49"/>
          <p:cNvSpPr txBox="1"/>
          <p:nvPr/>
        </p:nvSpPr>
        <p:spPr>
          <a:xfrm>
            <a:off x="1213724" y="4050863"/>
            <a:ext cx="15849747" cy="38161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ru-RU" sz="4200" b="1" i="0" u="none" strike="noStrike" cap="none" dirty="0" smtClean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В результате автоматизации БП </a:t>
            </a:r>
            <a:r>
              <a:rPr lang="ru-RU" sz="4200" i="0" u="none" strike="noStrike" cap="none" dirty="0" smtClean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сотруднику не требуется знать и помнить утвержденный руководством регламент действий. </a:t>
            </a:r>
            <a:r>
              <a:rPr lang="ru-RU" sz="4200" dirty="0" smtClean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Сотруднику автоматически ставятся задачи или задания, которые он должен выполнить.</a:t>
            </a:r>
            <a:endParaRPr lang="ru-RU" sz="4200" i="0" u="none" strike="noStrike" cap="none" dirty="0">
              <a:solidFill>
                <a:schemeClr val="dk1"/>
              </a:solidFill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843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6290" y="1497724"/>
            <a:ext cx="131957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b="1" dirty="0" smtClean="0"/>
              <a:t>Пример из жизни</a:t>
            </a:r>
            <a:endParaRPr lang="ru-RU" sz="4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56290" y="2916621"/>
            <a:ext cx="131957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 smtClean="0"/>
              <a:t>Процесс. Выпить кофе.</a:t>
            </a:r>
          </a:p>
          <a:p>
            <a:r>
              <a:rPr lang="ru-RU" sz="4200" dirty="0"/>
              <a:t>Взять чайник, вскипятить </a:t>
            </a:r>
            <a:r>
              <a:rPr lang="ru-RU" sz="4200" dirty="0" smtClean="0"/>
              <a:t>воду, достать чашку, достать банку с кофе, насыпать кофе в чашку, налить воды.</a:t>
            </a:r>
          </a:p>
          <a:p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39670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6290" y="1497724"/>
            <a:ext cx="131957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b="1" dirty="0" smtClean="0"/>
              <a:t>Формализованный процесс (текстовый)</a:t>
            </a:r>
            <a:endParaRPr lang="ru-RU" sz="4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56290" y="2916621"/>
            <a:ext cx="131957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4200" dirty="0" smtClean="0"/>
              <a:t>Взять чайник. </a:t>
            </a:r>
          </a:p>
          <a:p>
            <a:pPr marL="742950" indent="-742950">
              <a:buAutoNum type="arabicPeriod"/>
            </a:pPr>
            <a:r>
              <a:rPr lang="ru-RU" sz="4200" dirty="0" smtClean="0"/>
              <a:t>Проверить, есть ли вода в чайнике. Если есть, включить чайник. Если нет, налить воду.</a:t>
            </a:r>
          </a:p>
          <a:p>
            <a:pPr marL="742950" indent="-742950">
              <a:buAutoNum type="arabicPeriod"/>
            </a:pPr>
            <a:r>
              <a:rPr lang="ru-RU" sz="4200" dirty="0" smtClean="0"/>
              <a:t>Вскипятить воду.</a:t>
            </a:r>
          </a:p>
          <a:p>
            <a:pPr marL="742950" indent="-742950">
              <a:buAutoNum type="arabicPeriod"/>
            </a:pPr>
            <a:r>
              <a:rPr lang="ru-RU" sz="4200" dirty="0" smtClean="0"/>
              <a:t>Достать банку с кофе. Проверить, есть ли кофе. Если есть, насыпать в чашку. Если нет, процесс завершен.</a:t>
            </a:r>
          </a:p>
          <a:p>
            <a:pPr marL="742950" indent="-742950">
              <a:buAutoNum type="arabicPeriod"/>
            </a:pPr>
            <a:r>
              <a:rPr lang="ru-RU" sz="4200" dirty="0" smtClean="0"/>
              <a:t>Налить воды в чашку. Процесс завершен.</a:t>
            </a:r>
          </a:p>
          <a:p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22655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63058" y="1513551"/>
            <a:ext cx="502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b="1" dirty="0" smtClean="0">
                <a:solidFill>
                  <a:srgbClr val="0070C0"/>
                </a:solidFill>
              </a:rPr>
              <a:t>Наглядный пример</a:t>
            </a:r>
            <a:endParaRPr lang="ru-RU" sz="4200" b="1" dirty="0">
              <a:solidFill>
                <a:srgbClr val="0070C0"/>
              </a:solidFill>
            </a:endParaRPr>
          </a:p>
        </p:txBody>
      </p:sp>
      <p:pic>
        <p:nvPicPr>
          <p:cNvPr id="1030" name="Picture 6" descr="http://www.bt.box54.ru/upload/catalog/20110323133811_good_image_foto_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0" y="513802"/>
            <a:ext cx="1895803" cy="189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test.ru/images/Fotki/Obzor/CHayniki/imidzh__op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917" y="4757028"/>
            <a:ext cx="2777358" cy="277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diplom4rabota.ru/wp-content/uploads/2015/12/438ecd8f917ba711e293d3a1eb1fab0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20" y="409819"/>
            <a:ext cx="3084701" cy="210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kk.kg/uploads/posts/2014-10/1413369369_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63" y="3718501"/>
            <a:ext cx="2598225" cy="186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решение 2"/>
          <p:cNvSpPr/>
          <p:nvPr/>
        </p:nvSpPr>
        <p:spPr>
          <a:xfrm>
            <a:off x="3283046" y="698084"/>
            <a:ext cx="3033862" cy="1527235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Есть вода?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>
            <a:endCxn id="1034" idx="1"/>
          </p:cNvCxnSpPr>
          <p:nvPr/>
        </p:nvCxnSpPr>
        <p:spPr>
          <a:xfrm flipV="1">
            <a:off x="6284203" y="1461703"/>
            <a:ext cx="763717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522428" y="1488745"/>
            <a:ext cx="763717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99977" y="2225319"/>
            <a:ext cx="0" cy="13692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8257327" y="2572100"/>
            <a:ext cx="1" cy="17770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http://flowstorage.ru/img/?src=http://www.domosti.ru/images/product_store/460x460/23495.jpg&amp;h=350&amp;q=85&amp;zc=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04" y="6022427"/>
            <a:ext cx="2335922" cy="233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>
            <a:off x="4730575" y="5580991"/>
            <a:ext cx="0" cy="16093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4733674" y="7190387"/>
            <a:ext cx="1187730" cy="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http://b.foto.radikal.ru/0608/86311c861bd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469" y="8097816"/>
            <a:ext cx="1927010" cy="188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Блок-схема: решение 39"/>
          <p:cNvSpPr/>
          <p:nvPr/>
        </p:nvSpPr>
        <p:spPr>
          <a:xfrm>
            <a:off x="9180043" y="5663154"/>
            <a:ext cx="3033862" cy="1527235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Есть кофе?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12181200" y="6426773"/>
            <a:ext cx="763717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8419425" y="6453815"/>
            <a:ext cx="763717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0696974" y="7190389"/>
            <a:ext cx="0" cy="6846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1690804" y="9027703"/>
            <a:ext cx="484814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15814115" y="6426771"/>
            <a:ext cx="1937857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6538947" y="6385689"/>
            <a:ext cx="0" cy="264201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88676" y="2513586"/>
            <a:ext cx="57259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6029688" y="814626"/>
            <a:ext cx="8559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10879352" y="7452780"/>
            <a:ext cx="8559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12106063" y="5768511"/>
            <a:ext cx="57259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 flipV="1">
            <a:off x="6029688" y="4318904"/>
            <a:ext cx="2205962" cy="30218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252246" y="344835"/>
            <a:ext cx="0" cy="274454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17956924" y="5130453"/>
            <a:ext cx="0" cy="274454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92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6290" y="405493"/>
            <a:ext cx="502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b="1" dirty="0" smtClean="0"/>
              <a:t>Формализованный процесс (графический)</a:t>
            </a:r>
            <a:endParaRPr lang="ru-RU" sz="4200" b="1" dirty="0"/>
          </a:p>
        </p:txBody>
      </p:sp>
      <p:pic>
        <p:nvPicPr>
          <p:cNvPr id="6" name="Picture 3" descr="C:\! Рабочий ПК\Битрикс24\_Академия Битрикс\Вебинар 1\Бизнес-процесс Кофе без цикл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95" y="180492"/>
            <a:ext cx="7164259" cy="982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6290" y="1497724"/>
            <a:ext cx="131957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b="1" dirty="0" smtClean="0"/>
              <a:t>Пример из жизни с циклом</a:t>
            </a:r>
            <a:endParaRPr lang="ru-RU" sz="4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56289" y="2916621"/>
            <a:ext cx="148210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 smtClean="0"/>
              <a:t>Процесс. Напоить кофе 3-х человек.</a:t>
            </a:r>
          </a:p>
          <a:p>
            <a:r>
              <a:rPr lang="ru-RU" sz="4200" dirty="0" smtClean="0"/>
              <a:t>Взять чайник, </a:t>
            </a:r>
            <a:r>
              <a:rPr lang="ru-RU" sz="4200" dirty="0"/>
              <a:t>в</a:t>
            </a:r>
            <a:r>
              <a:rPr lang="ru-RU" sz="4200" dirty="0" smtClean="0"/>
              <a:t>скипятить воду, достать банку кофе, насыпать кофе в первую чашку, налить воды. Насыпать кофе во вторую чашку, налить воды. Насыпать кофе в третью чашку, налить воды. </a:t>
            </a:r>
          </a:p>
          <a:p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220400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6290" y="759060"/>
            <a:ext cx="131957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b="1" dirty="0" smtClean="0"/>
              <a:t>Формализованный процесс с циклом (текстовый)</a:t>
            </a:r>
            <a:endParaRPr lang="ru-RU" sz="4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56290" y="2177957"/>
            <a:ext cx="1513967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4000" dirty="0" smtClean="0"/>
              <a:t>Взять чайник. 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Проверить, есть ли вода в чайнике. Если есть, включить чайник. Если нет, налить воду.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Вскипятить воду.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Достать банку с кофе. 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Достать чашку.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Проверить, есть ли кофе. Если есть, насыпать кофе в чашку. Если нет, процесс завершен.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Налить воды в чашку.</a:t>
            </a:r>
          </a:p>
          <a:p>
            <a:pPr marL="742950" indent="-742950">
              <a:buAutoNum type="arabicPeriod"/>
            </a:pPr>
            <a:r>
              <a:rPr lang="ru-RU" sz="4000" dirty="0"/>
              <a:t>Последняя чашка</a:t>
            </a:r>
            <a:r>
              <a:rPr lang="ru-RU" sz="4000" dirty="0" smtClean="0"/>
              <a:t>? Если нет, переход к </a:t>
            </a:r>
            <a:r>
              <a:rPr lang="ru-RU" sz="4000" b="1" dirty="0" smtClean="0"/>
              <a:t>шагу 6</a:t>
            </a:r>
            <a:r>
              <a:rPr lang="ru-RU" sz="4000" dirty="0" smtClean="0"/>
              <a:t>. Если да, то завершение цикла и процесса.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988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92795" y="102461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b="1" dirty="0" smtClean="0">
                <a:solidFill>
                  <a:srgbClr val="0070C0"/>
                </a:solidFill>
              </a:rPr>
              <a:t>Наглядный пример</a:t>
            </a:r>
            <a:r>
              <a:rPr lang="en-US" sz="4200" b="1" dirty="0" smtClean="0">
                <a:solidFill>
                  <a:srgbClr val="0070C0"/>
                </a:solidFill>
              </a:rPr>
              <a:t> </a:t>
            </a:r>
            <a:r>
              <a:rPr lang="ru-RU" sz="4200" b="1" dirty="0" smtClean="0">
                <a:solidFill>
                  <a:srgbClr val="0070C0"/>
                </a:solidFill>
              </a:rPr>
              <a:t>с циклом</a:t>
            </a:r>
            <a:endParaRPr lang="ru-RU" sz="4200" b="1" dirty="0">
              <a:solidFill>
                <a:srgbClr val="0070C0"/>
              </a:solidFill>
            </a:endParaRPr>
          </a:p>
        </p:txBody>
      </p:sp>
      <p:pic>
        <p:nvPicPr>
          <p:cNvPr id="1030" name="Picture 6" descr="http://www.bt.box54.ru/upload/catalog/20110323133811_good_image_foto_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0" y="513802"/>
            <a:ext cx="1895803" cy="189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test.ru/images/Fotki/Obzor/CHayniki/imidzh__op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633" y="5676675"/>
            <a:ext cx="1849302" cy="184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diplom4rabota.ru/wp-content/uploads/2015/12/438ecd8f917ba711e293d3a1eb1fab0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768" y="452630"/>
            <a:ext cx="3084701" cy="210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kk.kg/uploads/posts/2014-10/1413369369_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57" y="3718501"/>
            <a:ext cx="2598225" cy="186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решение 2"/>
          <p:cNvSpPr/>
          <p:nvPr/>
        </p:nvSpPr>
        <p:spPr>
          <a:xfrm>
            <a:off x="2887542" y="727152"/>
            <a:ext cx="3033862" cy="1527235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Есть вода?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921404" y="1504513"/>
            <a:ext cx="763717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522428" y="1504512"/>
            <a:ext cx="381858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27498" y="2225319"/>
            <a:ext cx="0" cy="13692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856415" y="2656488"/>
            <a:ext cx="920985" cy="8986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http://flowstorage.ru/img/?src=http://www.domosti.ru/images/product_store/460x460/23495.jpg&amp;h=350&amp;q=85&amp;zc=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62" y="6125704"/>
            <a:ext cx="2156411" cy="21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>
            <a:off x="4452689" y="5580990"/>
            <a:ext cx="0" cy="16093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4474657" y="7190385"/>
            <a:ext cx="1187730" cy="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http://b.foto.radikal.ru/0608/86311c861bd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963" y="8097816"/>
            <a:ext cx="1927010" cy="188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Блок-схема: решение 39"/>
          <p:cNvSpPr/>
          <p:nvPr/>
        </p:nvSpPr>
        <p:spPr>
          <a:xfrm>
            <a:off x="8462608" y="5676675"/>
            <a:ext cx="2541721" cy="1527235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Есть кофе?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8037566" y="6464023"/>
            <a:ext cx="473776" cy="102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9725656" y="7190385"/>
            <a:ext cx="0" cy="6846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10721136" y="9027703"/>
            <a:ext cx="6448432" cy="144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13460935" y="6517694"/>
            <a:ext cx="757458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7169568" y="6517695"/>
            <a:ext cx="0" cy="2510008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94993" y="2182510"/>
            <a:ext cx="57259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5829125" y="814626"/>
            <a:ext cx="8559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9865140" y="7307202"/>
            <a:ext cx="8559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10802550" y="5694107"/>
            <a:ext cx="57259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Да</a:t>
            </a:r>
            <a:endParaRPr lang="ru-RU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11039040" y="6453815"/>
            <a:ext cx="572593" cy="102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60" idx="0"/>
          </p:cNvCxnSpPr>
          <p:nvPr/>
        </p:nvCxnSpPr>
        <p:spPr>
          <a:xfrm flipH="1">
            <a:off x="15405669" y="4240193"/>
            <a:ext cx="16684" cy="1513008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://mywishlist.ru/pic/i/wish/orig/003/050/388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140" y="3311070"/>
            <a:ext cx="2884419" cy="192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Прямая со стрелкой 47"/>
          <p:cNvCxnSpPr/>
          <p:nvPr/>
        </p:nvCxnSpPr>
        <p:spPr>
          <a:xfrm>
            <a:off x="12749559" y="4273745"/>
            <a:ext cx="2672794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525153" y="4307021"/>
            <a:ext cx="3339987" cy="1531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6525153" y="4307021"/>
            <a:ext cx="0" cy="14461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Блок-схема: решение 59"/>
          <p:cNvSpPr/>
          <p:nvPr/>
        </p:nvSpPr>
        <p:spPr>
          <a:xfrm>
            <a:off x="14134808" y="5753201"/>
            <a:ext cx="2541721" cy="1527235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Третья чашка?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16676529" y="6474232"/>
            <a:ext cx="1311926" cy="333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6711533" y="5775056"/>
            <a:ext cx="57259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14437140" y="5183043"/>
            <a:ext cx="8559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Нет</a:t>
            </a:r>
            <a:endParaRPr lang="ru-RU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8098812" y="5101960"/>
            <a:ext cx="0" cy="274454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52246" y="344835"/>
            <a:ext cx="0" cy="274454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9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2908095"/>
            <a:ext cx="18287999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6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КУРС:</a:t>
            </a:r>
            <a:r>
              <a:rPr lang="ru-RU" sz="6000" b="1" dirty="0" smtClean="0">
                <a:solidFill>
                  <a:srgbClr val="8EDA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БИЗНЕС-ПРОЦЕССОВ В БИТРИКС24</a:t>
            </a:r>
          </a:p>
          <a:p>
            <a:pPr algn="ctr">
              <a:spcBef>
                <a:spcPts val="600"/>
              </a:spcBef>
            </a:pPr>
            <a:r>
              <a:rPr lang="ru-RU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6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3325" y="8229297"/>
            <a:ext cx="13885356" cy="1569656"/>
          </a:xfrm>
          <a:prstGeom prst="rect">
            <a:avLst/>
          </a:prstGeom>
        </p:spPr>
        <p:txBody>
          <a:bodyPr wrap="square" lIns="91402" tIns="45718" rIns="91402" bIns="45718">
            <a:spAutoFit/>
          </a:bodyPr>
          <a:lstStyle/>
          <a:p>
            <a:pPr algn="r"/>
            <a:r>
              <a:rPr lang="ru-RU" sz="3200" b="1" dirty="0" smtClean="0">
                <a:latin typeface="+mj-lt"/>
                <a:cs typeface="Arial" panose="020B0604020202020204" pitchFamily="34" charset="0"/>
              </a:rPr>
              <a:t>Михаил  Филиппов, 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INTERVOLGA.RU</a:t>
            </a:r>
            <a:endParaRPr lang="ru-RU" sz="3200" b="1" dirty="0" smtClean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algn="r"/>
            <a:r>
              <a:rPr lang="ru-RU" sz="3200" b="1" dirty="0" smtClean="0">
                <a:latin typeface="+mj-lt"/>
                <a:cs typeface="Arial" panose="020B0604020202020204" pitchFamily="34" charset="0"/>
              </a:rPr>
              <a:t>Иван Малышин , 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«1С-Битрикс»</a:t>
            </a:r>
            <a:endParaRPr lang="ru-RU" sz="3200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algn="r"/>
            <a:r>
              <a:rPr lang="ru-RU" sz="3200" dirty="0" smtClean="0">
                <a:latin typeface="+mj-lt"/>
                <a:cs typeface="Arial" panose="020B0604020202020204" pitchFamily="34" charset="0"/>
              </a:rPr>
              <a:t>Академия «1С-Битрикс»,  </a:t>
            </a:r>
            <a:r>
              <a:rPr lang="en-US" sz="3200" dirty="0" smtClean="0">
                <a:latin typeface="+mj-lt"/>
                <a:cs typeface="Arial" panose="020B0604020202020204" pitchFamily="34" charset="0"/>
              </a:rPr>
              <a:t>academy.1c-bitrix.ru</a:t>
            </a:r>
            <a:r>
              <a:rPr lang="ru-RU" sz="3200" dirty="0" smtClean="0">
                <a:latin typeface="+mj-lt"/>
                <a:cs typeface="Arial" panose="020B0604020202020204" pitchFamily="34" charset="0"/>
              </a:rPr>
              <a:t>, 2016 </a:t>
            </a:r>
            <a:r>
              <a:rPr lang="ru-RU" sz="3200" dirty="0">
                <a:latin typeface="+mj-lt"/>
                <a:cs typeface="Arial" panose="020B0604020202020204" pitchFamily="34" charset="0"/>
              </a:rPr>
              <a:t>г.</a:t>
            </a:r>
            <a:endParaRPr lang="ru-RU" sz="3200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5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" y="5772150"/>
            <a:ext cx="18287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6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НАЧНЕМ В 11:00</a:t>
            </a:r>
            <a:endParaRPr lang="ru-RU" sz="6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621" y="398656"/>
            <a:ext cx="55700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b="1" dirty="0" smtClean="0"/>
              <a:t>Формализованный процесс с циклом (графический)</a:t>
            </a:r>
            <a:endParaRPr lang="ru-RU" sz="4200" b="1" dirty="0"/>
          </a:p>
        </p:txBody>
      </p:sp>
      <p:pic>
        <p:nvPicPr>
          <p:cNvPr id="1026" name="Picture 2" descr="C:\! Рабочий ПК\Битрикс24\_Академия Битрикс\Вебинар 1\Бизнес-процесс Кофе с циклом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735" y="251979"/>
            <a:ext cx="7660409" cy="989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0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52"/>
          <p:cNvSpPr txBox="1"/>
          <p:nvPr/>
        </p:nvSpPr>
        <p:spPr>
          <a:xfrm>
            <a:off x="480618" y="739645"/>
            <a:ext cx="17189836" cy="9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4200" b="1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Пример </a:t>
            </a:r>
            <a:r>
              <a:rPr lang="ru" sz="4200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формализации</a:t>
            </a:r>
            <a:r>
              <a:rPr lang="ru" sz="4200" b="1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БП «Оформление договора» </a:t>
            </a:r>
            <a:endParaRPr lang="ru" sz="4200" b="1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" name="Shape 153"/>
          <p:cNvSpPr txBox="1"/>
          <p:nvPr/>
        </p:nvSpPr>
        <p:spPr>
          <a:xfrm>
            <a:off x="542964" y="1790294"/>
            <a:ext cx="17315960" cy="8004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Aft>
                <a:spcPts val="1800"/>
              </a:spcAft>
              <a:buClr>
                <a:srgbClr val="000000"/>
              </a:buClr>
              <a:buSzPct val="25000"/>
            </a:pPr>
            <a:r>
              <a:rPr lang="ru" sz="40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Менеджер </a:t>
            </a:r>
            <a:r>
              <a:rPr lang="ru" sz="40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компании подготавливает </a:t>
            </a:r>
            <a:r>
              <a:rPr lang="ru" sz="40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договор с клиентом. </a:t>
            </a:r>
            <a:r>
              <a:rPr lang="ru" sz="40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Каждый </a:t>
            </a:r>
            <a:r>
              <a:rPr lang="ru" sz="40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договор должен </a:t>
            </a:r>
            <a:r>
              <a:rPr lang="ru" sz="40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быть согласован с </a:t>
            </a:r>
            <a:r>
              <a:rPr lang="ru" sz="40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руководителем отдела </a:t>
            </a:r>
            <a:r>
              <a:rPr lang="ru-RU" sz="4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(может выполняться </a:t>
            </a:r>
            <a:r>
              <a:rPr lang="ru-RU" sz="40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многократно</a:t>
            </a:r>
            <a:r>
              <a:rPr lang="ru-RU" sz="4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!)</a:t>
            </a:r>
            <a:r>
              <a:rPr lang="ru" sz="40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. </a:t>
            </a:r>
            <a:endParaRPr lang="ru" sz="40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None/>
            </a:pPr>
            <a:r>
              <a:rPr lang="ru-RU" sz="40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Если сумма договора больше 15 000 руб., то в договор бухгалтер должен внести доп. условия. Если меньше, то доп. условия не требуются.</a:t>
            </a:r>
          </a:p>
          <a:p>
            <a:pPr lvl="0">
              <a:spcAft>
                <a:spcPts val="1800"/>
              </a:spcAft>
              <a:buClr>
                <a:srgbClr val="000000"/>
              </a:buClr>
            </a:pPr>
            <a:r>
              <a:rPr lang="ru-RU" sz="4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Каждый договор должен быть согласован </a:t>
            </a:r>
            <a:r>
              <a:rPr lang="ru-RU" sz="40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с </a:t>
            </a:r>
            <a:r>
              <a:rPr lang="ru-RU" sz="4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юристом (может выполняться </a:t>
            </a:r>
            <a:r>
              <a:rPr lang="ru-RU" sz="40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многократно</a:t>
            </a:r>
            <a:r>
              <a:rPr lang="ru-RU" sz="4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!).</a:t>
            </a:r>
            <a:endParaRPr lang="ru-RU" sz="4000" b="0" i="0" u="none" strike="noStrike" cap="none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None/>
            </a:pPr>
            <a:r>
              <a:rPr lang="ru-RU" sz="4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После всех согласований менеджер подписывает договор у директора и отправляет его по почте клиенту.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None/>
            </a:pPr>
            <a:r>
              <a:rPr lang="ru-RU" sz="4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Когда менеджер получает подписанную клиентом копию договора, он регистрирует её.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ru" sz="40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ru" sz="40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203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152"/>
          <p:cNvSpPr txBox="1"/>
          <p:nvPr/>
        </p:nvSpPr>
        <p:spPr>
          <a:xfrm>
            <a:off x="464852" y="266665"/>
            <a:ext cx="17189836" cy="9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4200" b="1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1-й вариант формализации (текстовый)</a:t>
            </a:r>
            <a:endParaRPr lang="ru" sz="4200" b="1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Shape 153"/>
          <p:cNvSpPr txBox="1"/>
          <p:nvPr/>
        </p:nvSpPr>
        <p:spPr>
          <a:xfrm>
            <a:off x="464852" y="1235624"/>
            <a:ext cx="17315960" cy="72304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/>
              <a:buAutoNum type="arabicPeriod"/>
            </a:pPr>
            <a:r>
              <a:rPr lang="ru" sz="40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Менеджер </a:t>
            </a:r>
            <a:r>
              <a:rPr lang="ru" sz="40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компании подготавливает </a:t>
            </a:r>
            <a:r>
              <a:rPr lang="ru" sz="40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договор с клиентом. </a:t>
            </a:r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/>
              <a:buAutoNum type="arabicPeriod"/>
            </a:pPr>
            <a:r>
              <a:rPr lang="ru" sz="40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Договор согласовывается с руководителем отдела. Если руководитель не согласовал, то менеджер должен его исправить. Если согласовал, то следующий шаг.</a:t>
            </a:r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/>
              <a:buAutoNum type="arabicPeriod"/>
            </a:pPr>
            <a:r>
              <a:rPr lang="ru" sz="4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Условие. </a:t>
            </a:r>
            <a:r>
              <a:rPr lang="ru-RU" sz="4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Если </a:t>
            </a:r>
            <a:r>
              <a:rPr lang="ru-RU" sz="4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сумма договора больше 15000 руб., то </a:t>
            </a:r>
            <a:r>
              <a:rPr lang="ru-RU" sz="4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бухгалтер вносит доп. условия в договор. Если </a:t>
            </a:r>
            <a:r>
              <a:rPr lang="ru-RU" sz="4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меньше, то </a:t>
            </a:r>
            <a:r>
              <a:rPr lang="ru-RU" sz="4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доп. </a:t>
            </a:r>
            <a:r>
              <a:rPr lang="ru-RU" sz="4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у</a:t>
            </a:r>
            <a:r>
              <a:rPr lang="ru-RU" sz="4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словия вносить не требуется.</a:t>
            </a:r>
          </a:p>
          <a:p>
            <a:pPr marL="742950" lvl="0" indent="-742950">
              <a:buClr>
                <a:srgbClr val="000000"/>
              </a:buClr>
              <a:buSzPct val="90000"/>
              <a:buFont typeface="Arial"/>
              <a:buAutoNum type="arabicPeriod"/>
            </a:pPr>
            <a:r>
              <a:rPr lang="ru" sz="4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Договор согласовывается с </a:t>
            </a:r>
            <a:r>
              <a:rPr lang="ru" sz="4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юристом. </a:t>
            </a:r>
            <a:r>
              <a:rPr lang="ru" sz="4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Если </a:t>
            </a:r>
            <a:r>
              <a:rPr lang="ru" sz="4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юрист не </a:t>
            </a:r>
            <a:r>
              <a:rPr lang="ru" sz="4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согласовал, </a:t>
            </a:r>
            <a:r>
              <a:rPr lang="ru" sz="4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то </a:t>
            </a:r>
            <a:r>
              <a:rPr lang="ru" sz="4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менеджер должен </a:t>
            </a:r>
            <a:r>
              <a:rPr lang="ru" sz="4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исправить договор. </a:t>
            </a:r>
            <a:r>
              <a:rPr lang="ru" sz="4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Если согласовал, то следующий шаг</a:t>
            </a:r>
            <a:r>
              <a:rPr lang="ru-RU" sz="4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.</a:t>
            </a:r>
          </a:p>
          <a:p>
            <a:pPr marL="742950" lvl="0" indent="-742950">
              <a:buClr>
                <a:srgbClr val="000000"/>
              </a:buClr>
              <a:buSzPct val="90000"/>
              <a:buFont typeface="Arial"/>
              <a:buAutoNum type="arabicPeriod"/>
            </a:pPr>
            <a:r>
              <a:rPr lang="ru-RU" sz="4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Подписание договора у директора. Отправка </a:t>
            </a:r>
            <a:r>
              <a:rPr lang="ru-RU" sz="4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менеджером договора </a:t>
            </a:r>
            <a:r>
              <a:rPr lang="ru-RU" sz="4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по почте клиенту.</a:t>
            </a:r>
          </a:p>
          <a:p>
            <a:pPr marL="742950" lvl="0" indent="-742950">
              <a:buClr>
                <a:srgbClr val="000000"/>
              </a:buClr>
              <a:buSzPct val="90000"/>
              <a:buFont typeface="Arial"/>
              <a:buAutoNum type="arabicPeriod"/>
            </a:pPr>
            <a:r>
              <a:rPr lang="ru-RU" sz="40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Регистрация подписанного клиентом экземпляра</a:t>
            </a:r>
            <a:r>
              <a:rPr lang="ru-RU" sz="4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4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(записываются данные, когда получен договор).</a:t>
            </a:r>
            <a:endParaRPr sz="40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ru" sz="40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ru" sz="40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50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9" y="361260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152"/>
          <p:cNvSpPr txBox="1"/>
          <p:nvPr/>
        </p:nvSpPr>
        <p:spPr>
          <a:xfrm>
            <a:off x="464852" y="168493"/>
            <a:ext cx="6645396" cy="9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42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2</a:t>
            </a:r>
            <a:r>
              <a:rPr lang="ru" sz="4200" b="1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-й вариант формализации (графический) </a:t>
            </a:r>
            <a:endParaRPr lang="ru" sz="4200" b="1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C:\! Рабочий ПК\Битрикс24\_Академия Битрикс\Вебинар 1\Бизнес-процесс Слож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48" y="168493"/>
            <a:ext cx="8794770" cy="1004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93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13162928" cy="87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ПРОСТЫЕ </a:t>
            </a:r>
            <a:r>
              <a:rPr lang="ru-RU" sz="4200" b="1" dirty="0">
                <a:solidFill>
                  <a:srgbClr val="0070C0"/>
                </a:solidFill>
                <a:latin typeface="+mn-lt"/>
                <a:cs typeface="Arial"/>
              </a:rPr>
              <a:t>ЭЛЕМЕНТЫ</a:t>
            </a:r>
            <a:r>
              <a:rPr lang="ru-RU" sz="4200" b="1" dirty="0" smtClean="0">
                <a:latin typeface="+mn-lt"/>
                <a:cs typeface="Arial"/>
              </a:rPr>
              <a:t> </a:t>
            </a:r>
            <a:endParaRPr lang="ru-RU" sz="4200" b="1" dirty="0">
              <a:solidFill>
                <a:srgbClr val="0070C0"/>
              </a:solidFill>
              <a:latin typeface="+mn-lt"/>
              <a:cs typeface="Arial"/>
            </a:endParaRP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046559" y="1357512"/>
            <a:ext cx="518279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hape 153"/>
          <p:cNvSpPr txBox="1"/>
          <p:nvPr/>
        </p:nvSpPr>
        <p:spPr>
          <a:xfrm>
            <a:off x="5763246" y="1913692"/>
            <a:ext cx="11070023" cy="964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32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Явное обозначение начала и завершения БП</a:t>
            </a:r>
            <a:endParaRPr lang="ru" sz="3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40327" y="2857246"/>
            <a:ext cx="17261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40327" y="4748393"/>
            <a:ext cx="17261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40327" y="7096740"/>
            <a:ext cx="17261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hape 153"/>
          <p:cNvSpPr txBox="1"/>
          <p:nvPr/>
        </p:nvSpPr>
        <p:spPr>
          <a:xfrm>
            <a:off x="5763245" y="3112121"/>
            <a:ext cx="11070023" cy="1345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32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Любое действие. Дать информацию о конрагенте, вскипятить чайник, отправить письмо, создать документ, оплатить счет, ...</a:t>
            </a:r>
            <a:endParaRPr lang="ru" sz="3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" name="Shape 153"/>
          <p:cNvSpPr txBox="1"/>
          <p:nvPr/>
        </p:nvSpPr>
        <p:spPr>
          <a:xfrm>
            <a:off x="5763244" y="4876138"/>
            <a:ext cx="12275374" cy="18257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3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Условие. </a:t>
            </a:r>
            <a:r>
              <a:rPr lang="ru" sz="32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В зависимости от окружения, имеющихся данных, сделать выбор, какой действие сделать дальше. </a:t>
            </a:r>
            <a:r>
              <a:rPr lang="ru" sz="32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Е</a:t>
            </a:r>
            <a:r>
              <a:rPr lang="ru" sz="32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сли есть картошка - то сварить, нет – купить. Если заказ больше 100 000 р. назначить ведущему менеджеру, нет – рядовому ...</a:t>
            </a:r>
            <a:endParaRPr lang="ru" sz="3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9" name="Shape 153"/>
          <p:cNvSpPr txBox="1"/>
          <p:nvPr/>
        </p:nvSpPr>
        <p:spPr>
          <a:xfrm>
            <a:off x="5763246" y="7335732"/>
            <a:ext cx="12275374" cy="27417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ru" sz="32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Цикл, повторение действий, пока не выполнится нужное нам условие</a:t>
            </a:r>
            <a:r>
              <a:rPr lang="ru" sz="3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.  Если </a:t>
            </a:r>
            <a:r>
              <a:rPr lang="ru" sz="32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есть в магазине шоколадка  – купить, если нет – идти в следующий магазин, пока не найдешь шоколадку </a:t>
            </a:r>
            <a:r>
              <a:rPr lang="ru" sz="32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Wingdings" pitchFamily="2" charset="2"/>
              </a:rPr>
              <a:t></a:t>
            </a:r>
            <a:r>
              <a:rPr lang="ru" sz="32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.  Если данные приняты начальником – передать договор юристу, если нет – уточнить данные</a:t>
            </a:r>
            <a:r>
              <a:rPr lang="ru-RU" sz="3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, пока начальник не утвердит</a:t>
            </a:r>
            <a:r>
              <a:rPr lang="ru" sz="32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. </a:t>
            </a:r>
            <a:endParaRPr lang="ru" sz="3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58" y="1795785"/>
            <a:ext cx="4172015" cy="87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04" y="3016871"/>
            <a:ext cx="3301000" cy="163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04" y="4888897"/>
            <a:ext cx="3314520" cy="213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31" y="7335732"/>
            <a:ext cx="4698519" cy="260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46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7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13162928" cy="87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ВЫ УЖЕ ИХ </a:t>
            </a:r>
            <a:r>
              <a:rPr lang="ru-RU" sz="4200" b="1" dirty="0" smtClean="0">
                <a:solidFill>
                  <a:srgbClr val="0070C0"/>
                </a:solidFill>
                <a:latin typeface="+mn-lt"/>
                <a:cs typeface="Arial"/>
              </a:rPr>
              <a:t>ДЕЛАЕТЕ !</a:t>
            </a:r>
            <a:endParaRPr lang="ru-RU" sz="4200" b="1" dirty="0">
              <a:solidFill>
                <a:srgbClr val="0070C0"/>
              </a:solidFill>
              <a:latin typeface="+mn-lt"/>
              <a:cs typeface="Arial"/>
            </a:endParaRP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171575" y="1357512"/>
            <a:ext cx="51668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C:\Users\Иван\Desktop\atkritka_1422223642_834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036" y="1616640"/>
            <a:ext cx="7207910" cy="401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05008" y="1658872"/>
            <a:ext cx="73778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3600" b="1" dirty="0" smtClean="0"/>
              <a:t>Список покупок:</a:t>
            </a:r>
          </a:p>
          <a:p>
            <a:pPr marL="742950" indent="-742950">
              <a:spcBef>
                <a:spcPts val="600"/>
              </a:spcBef>
              <a:buAutoNum type="arabicPeriod"/>
            </a:pPr>
            <a:r>
              <a:rPr lang="ru-RU" sz="3600" dirty="0" smtClean="0"/>
              <a:t>Макароны 1 пачка</a:t>
            </a:r>
          </a:p>
          <a:p>
            <a:pPr marL="742950" indent="-742950">
              <a:spcBef>
                <a:spcPts val="600"/>
              </a:spcBef>
              <a:buAutoNum type="arabicPeriod"/>
            </a:pPr>
            <a:r>
              <a:rPr lang="ru-RU" sz="3600" dirty="0" smtClean="0"/>
              <a:t>Если будут молочные сосиски «Петрович» - 10 </a:t>
            </a:r>
            <a:r>
              <a:rPr lang="ru-RU" sz="3600" dirty="0" err="1" smtClean="0"/>
              <a:t>шт</a:t>
            </a:r>
            <a:r>
              <a:rPr lang="ru-RU" sz="3600" dirty="0" smtClean="0"/>
              <a:t>, если нет  - другие не бери</a:t>
            </a:r>
          </a:p>
          <a:p>
            <a:pPr marL="742950" indent="-742950">
              <a:spcBef>
                <a:spcPts val="600"/>
              </a:spcBef>
              <a:buAutoNum type="arabicPeriod"/>
            </a:pPr>
            <a:r>
              <a:rPr lang="ru-RU" sz="3600" dirty="0" smtClean="0"/>
              <a:t>Молоко 1 литр</a:t>
            </a:r>
          </a:p>
          <a:p>
            <a:pPr marL="742950" indent="-742950">
              <a:spcBef>
                <a:spcPts val="600"/>
              </a:spcBef>
              <a:buAutoNum type="arabicPeriod"/>
            </a:pPr>
            <a:r>
              <a:rPr lang="ru-RU" sz="3600" dirty="0" smtClean="0"/>
              <a:t>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57525" y="6289859"/>
            <a:ext cx="82294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План поездки: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dirty="0" smtClean="0"/>
              <a:t>22 июня – приезжаем в горы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dirty="0" smtClean="0"/>
              <a:t>23 июня, если сильный снег, то сидим по домикам и играем в игры (надо взять с собой), если хорошая погода – идем в первый поход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76746" y="6036865"/>
            <a:ext cx="17261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C:\Users\Иван\Pictures\para_gora_vershina_puteshestvie_2560x14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00" y="6324237"/>
            <a:ext cx="6419148" cy="36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1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7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30011" y="2202619"/>
            <a:ext cx="73778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3600" b="1" dirty="0" smtClean="0"/>
              <a:t>Список покупок:</a:t>
            </a:r>
          </a:p>
          <a:p>
            <a:pPr marL="742950" indent="-742950">
              <a:spcBef>
                <a:spcPts val="600"/>
              </a:spcBef>
              <a:buAutoNum type="arabicPeriod"/>
            </a:pPr>
            <a:r>
              <a:rPr lang="ru-RU" sz="3600" dirty="0" smtClean="0"/>
              <a:t>Макароны 1 пачка</a:t>
            </a:r>
          </a:p>
          <a:p>
            <a:pPr marL="742950" indent="-742950">
              <a:spcBef>
                <a:spcPts val="600"/>
              </a:spcBef>
              <a:buAutoNum type="arabicPeriod"/>
            </a:pPr>
            <a:r>
              <a:rPr lang="ru-RU" sz="3600" dirty="0" smtClean="0"/>
              <a:t>Если будут молочные сосиски «Петрович» - 10 </a:t>
            </a:r>
            <a:r>
              <a:rPr lang="ru-RU" sz="3600" dirty="0" err="1" smtClean="0"/>
              <a:t>шт</a:t>
            </a:r>
            <a:r>
              <a:rPr lang="ru-RU" sz="3600" dirty="0" smtClean="0"/>
              <a:t>, если нет  - другие не бери</a:t>
            </a:r>
          </a:p>
          <a:p>
            <a:pPr marL="742950" indent="-742950">
              <a:spcBef>
                <a:spcPts val="600"/>
              </a:spcBef>
              <a:buAutoNum type="arabicPeriod"/>
            </a:pPr>
            <a:r>
              <a:rPr lang="ru-RU" sz="3600" dirty="0" smtClean="0"/>
              <a:t>Молоко 1 литр</a:t>
            </a:r>
          </a:p>
          <a:p>
            <a:pPr marL="742950" indent="-742950">
              <a:spcBef>
                <a:spcPts val="600"/>
              </a:spcBef>
              <a:buAutoNum type="arabicPeriod"/>
            </a:pPr>
            <a:r>
              <a:rPr lang="ru-RU" sz="3600" dirty="0" smtClean="0"/>
              <a:t>…</a:t>
            </a:r>
          </a:p>
        </p:txBody>
      </p:sp>
      <p:pic>
        <p:nvPicPr>
          <p:cNvPr id="5123" name="Picture 3" descr="C:\wmivan\YandexDisk\Скриншоты\2016-05-15_18-47-1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309" y="2342895"/>
            <a:ext cx="7766468" cy="695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046559" y="724744"/>
            <a:ext cx="13162928" cy="87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>
                <a:latin typeface="+mn-lt"/>
                <a:cs typeface="Arial"/>
              </a:rPr>
              <a:t>ВЫ УЖЕ ИХ </a:t>
            </a:r>
            <a:r>
              <a:rPr lang="ru-RU" sz="4200" b="1" dirty="0">
                <a:solidFill>
                  <a:srgbClr val="0070C0"/>
                </a:solidFill>
                <a:latin typeface="+mn-lt"/>
                <a:cs typeface="Arial"/>
              </a:rPr>
              <a:t>ДЕЛАЕТЕ !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171575" y="1357512"/>
            <a:ext cx="510453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22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7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13162928" cy="87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ФОРМАЛИЗАЦИЯ И РАЗРАБОТКА</a:t>
            </a:r>
            <a:endParaRPr lang="ru-RU" sz="4200" b="1" dirty="0">
              <a:solidFill>
                <a:srgbClr val="0070C0"/>
              </a:solidFill>
              <a:latin typeface="+mn-lt"/>
              <a:cs typeface="Arial"/>
            </a:endParaRP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171575" y="1357512"/>
            <a:ext cx="780617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67663" y="1791563"/>
            <a:ext cx="16733681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3600" dirty="0" smtClean="0"/>
              <a:t>В автоматизации бизнес-процесса компании можно выделить два больших этапа: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3600" b="1" dirty="0" smtClean="0"/>
              <a:t>1. Формализация.</a:t>
            </a:r>
          </a:p>
          <a:p>
            <a:pPr>
              <a:spcAft>
                <a:spcPts val="1800"/>
              </a:spcAft>
            </a:pPr>
            <a:r>
              <a:rPr lang="ru-RU" sz="3600" dirty="0" smtClean="0"/>
              <a:t>Позволят четко выразить автоматизируемый  процесс, обсудить его с участниками БП в компании, руководством, увидеть недостающие элементы.</a:t>
            </a:r>
          </a:p>
          <a:p>
            <a:pPr>
              <a:spcAft>
                <a:spcPts val="1800"/>
              </a:spcAft>
            </a:pPr>
            <a:r>
              <a:rPr lang="ru-RU" sz="3600" dirty="0" smtClean="0"/>
              <a:t>Требуется хорошее понимание автоматизируемого процесса, выделение в нем этапов, действий, условий, сроков, ответственных и т.д. </a:t>
            </a:r>
            <a:endParaRPr lang="ru-RU" sz="16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3600" b="1" dirty="0"/>
              <a:t>2. Разработка.</a:t>
            </a:r>
          </a:p>
          <a:p>
            <a:pPr>
              <a:spcBef>
                <a:spcPts val="600"/>
              </a:spcBef>
            </a:pPr>
            <a:r>
              <a:rPr lang="ru-RU" sz="3600" dirty="0" smtClean="0"/>
              <a:t>Непосредственное создание бизнес-процесса в Битрикс24</a:t>
            </a:r>
            <a:r>
              <a:rPr lang="en-US" sz="3600" dirty="0" smtClean="0"/>
              <a:t> </a:t>
            </a:r>
            <a:r>
              <a:rPr lang="ru-RU" sz="3600" dirty="0" smtClean="0"/>
              <a:t>по готовой схеме. Это уже дело «техники», требуются знание продукта, возможностей редактора бизнес-процессов и других объектов. </a:t>
            </a:r>
          </a:p>
          <a:p>
            <a:pPr>
              <a:spcBef>
                <a:spcPts val="600"/>
              </a:spcBef>
            </a:pPr>
            <a:r>
              <a:rPr lang="ru-RU" sz="3600" dirty="0" smtClean="0"/>
              <a:t>К разработке стоит переходить, когда есть формализованный процесс, хотя бы текстовый, а еще лучше - графический. </a:t>
            </a:r>
          </a:p>
        </p:txBody>
      </p:sp>
      <p:sp>
        <p:nvSpPr>
          <p:cNvPr id="8" name="Овал 7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9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046559" y="516924"/>
            <a:ext cx="13162928" cy="87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ВАЖНОСТЬ ЧЕТКОЙ </a:t>
            </a:r>
          </a:p>
          <a:p>
            <a:pPr algn="l">
              <a:spcAft>
                <a:spcPts val="600"/>
              </a:spcAft>
            </a:pPr>
            <a:r>
              <a:rPr lang="ru-RU" sz="4200" b="1" dirty="0" smtClean="0">
                <a:solidFill>
                  <a:srgbClr val="0070C0"/>
                </a:solidFill>
                <a:latin typeface="+mn-lt"/>
                <a:cs typeface="Arial"/>
              </a:rPr>
              <a:t>ФОРМАЛИЗАЦИИ </a:t>
            </a:r>
            <a:r>
              <a:rPr lang="ru-RU" sz="4200" b="1" dirty="0" smtClean="0">
                <a:solidFill>
                  <a:srgbClr val="0070C0"/>
                </a:solidFill>
                <a:latin typeface="+mn-lt"/>
                <a:cs typeface="Arial"/>
                <a:sym typeface="Wingdings" pitchFamily="2" charset="2"/>
              </a:rPr>
              <a:t></a:t>
            </a:r>
            <a:r>
              <a:rPr lang="ru-RU" sz="4200" b="1" dirty="0" smtClean="0">
                <a:solidFill>
                  <a:srgbClr val="0070C0"/>
                </a:solidFill>
                <a:latin typeface="+mn-lt"/>
                <a:cs typeface="Arial"/>
              </a:rPr>
              <a:t> </a:t>
            </a:r>
            <a:r>
              <a:rPr lang="ru-RU" sz="4200" b="1" dirty="0">
                <a:solidFill>
                  <a:srgbClr val="0070C0"/>
                </a:solidFill>
                <a:latin typeface="+mn-lt"/>
                <a:cs typeface="Arial"/>
              </a:rPr>
              <a:t>!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078055" y="1814710"/>
            <a:ext cx="517727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wmivan\YandexDisk\Скриншоты\2016-05-17_09-00-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780" y="6356049"/>
            <a:ext cx="6278498" cy="335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wmivan\YandexDisk\Скриншоты\2016-05-17_09-04-3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98" y="817180"/>
            <a:ext cx="6276109" cy="475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78055" y="2749390"/>
            <a:ext cx="786852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3600" dirty="0"/>
              <a:t>Жена отправляет мужа-программиста в магазин: </a:t>
            </a:r>
            <a:endParaRPr lang="ru-RU" sz="3600" dirty="0" smtClean="0"/>
          </a:p>
          <a:p>
            <a:pPr>
              <a:spcBef>
                <a:spcPts val="600"/>
              </a:spcBef>
            </a:pPr>
            <a:r>
              <a:rPr lang="ru-RU" sz="3600" b="1" i="1" dirty="0" smtClean="0"/>
              <a:t>- Купи </a:t>
            </a:r>
            <a:r>
              <a:rPr lang="ru-RU" sz="3600" b="1" i="1" dirty="0"/>
              <a:t>батон хлеба, если</a:t>
            </a:r>
            <a:br>
              <a:rPr lang="ru-RU" sz="3600" b="1" i="1" dirty="0"/>
            </a:br>
            <a:r>
              <a:rPr lang="ru-RU" sz="3600" b="1" i="1" dirty="0"/>
              <a:t>будут </a:t>
            </a:r>
            <a:r>
              <a:rPr lang="ru-RU" sz="3600" b="1" i="1" dirty="0" smtClean="0"/>
              <a:t>яйца, то </a:t>
            </a:r>
            <a:r>
              <a:rPr lang="ru-RU" sz="3600" b="1" i="1" dirty="0"/>
              <a:t>возьми десяток</a:t>
            </a:r>
            <a:r>
              <a:rPr lang="ru-RU" sz="3600" b="1" i="1" dirty="0" smtClean="0"/>
              <a:t>.</a:t>
            </a:r>
          </a:p>
          <a:p>
            <a:pPr>
              <a:spcBef>
                <a:spcPts val="600"/>
              </a:spcBef>
            </a:pPr>
            <a:endParaRPr lang="ru-RU" sz="3600" b="1" i="1" dirty="0" smtClean="0"/>
          </a:p>
          <a:p>
            <a:pPr>
              <a:spcBef>
                <a:spcPts val="600"/>
              </a:spcBef>
            </a:pPr>
            <a:r>
              <a:rPr lang="ru-RU" sz="3600" dirty="0"/>
              <a:t>Муж возвращается из магазина с десятью батонами.</a:t>
            </a:r>
            <a:br>
              <a:rPr lang="ru-RU" sz="3600" dirty="0"/>
            </a:br>
            <a:r>
              <a:rPr lang="ru-RU" sz="3600" dirty="0"/>
              <a:t>- Ты зачем столько хлеба купил?</a:t>
            </a:r>
            <a:br>
              <a:rPr lang="ru-RU" sz="3600" dirty="0"/>
            </a:br>
            <a:r>
              <a:rPr lang="ru-RU" sz="3600" dirty="0"/>
              <a:t>- Так ведь яйца были</a:t>
            </a:r>
            <a:r>
              <a:rPr lang="ru-RU" sz="3600" dirty="0" smtClean="0"/>
              <a:t>...</a:t>
            </a:r>
            <a:endParaRPr lang="ru-RU" sz="3600" b="1" i="1" dirty="0" smtClean="0"/>
          </a:p>
          <a:p>
            <a:pPr>
              <a:spcBef>
                <a:spcPts val="600"/>
              </a:spcBef>
            </a:pPr>
            <a:endParaRPr lang="ru-RU" sz="3600" b="1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286998" y="276096"/>
            <a:ext cx="3703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Подразумевала жена: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307780" y="5812047"/>
            <a:ext cx="4195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Понял муж-программист: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41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6" y="-719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13162928" cy="87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МОДЕЛИРОВАНИЕ </a:t>
            </a:r>
            <a:r>
              <a:rPr lang="ru-RU" sz="4200" b="1" dirty="0" smtClean="0">
                <a:solidFill>
                  <a:srgbClr val="0070C0"/>
                </a:solidFill>
                <a:latin typeface="+mn-lt"/>
                <a:cs typeface="Arial"/>
              </a:rPr>
              <a:t>БИЗНЕС-ПРОЦЕССОВ</a:t>
            </a:r>
            <a:endParaRPr lang="ru-RU" sz="4200" b="1" dirty="0">
              <a:solidFill>
                <a:srgbClr val="0070C0"/>
              </a:solidFill>
              <a:latin typeface="+mn-lt"/>
              <a:cs typeface="Arial"/>
            </a:endParaRP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171575" y="1357512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1606780" y="5594954"/>
            <a:ext cx="66738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/>
              <a:t>BPMN — функциональная последовательность работ;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/>
              <a:t>EPC — событийная последовательность работ;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/>
              <a:t>IDEF0 — логическая последовательность работ.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6609" y="3164635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u="sng" dirty="0">
                <a:solidFill>
                  <a:schemeClr val="accent5"/>
                </a:solidFill>
              </a:rPr>
              <a:t>https://</a:t>
            </a:r>
            <a:r>
              <a:rPr lang="en-US" sz="3200" b="1" u="sng" dirty="0" smtClean="0">
                <a:solidFill>
                  <a:schemeClr val="accent5"/>
                </a:solidFill>
              </a:rPr>
              <a:t>ru.wikipedia.org/wiki/</a:t>
            </a:r>
            <a:r>
              <a:rPr lang="ru-RU" sz="3200" b="1" u="sng" dirty="0" smtClean="0">
                <a:solidFill>
                  <a:schemeClr val="accent5"/>
                </a:solidFill>
              </a:rPr>
              <a:t>Бизнес-процесс</a:t>
            </a:r>
            <a:endParaRPr lang="ru-RU" sz="3200" b="1" u="sng" dirty="0">
              <a:solidFill>
                <a:schemeClr val="accent5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525257" y="3890567"/>
            <a:ext cx="6456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Существует множество нотаций, применяемых для моделирования бизнес-процессов, например:</a:t>
            </a:r>
          </a:p>
        </p:txBody>
      </p:sp>
      <p:pic>
        <p:nvPicPr>
          <p:cNvPr id="2050" name="Picture 2" descr="C:\Users\Иван\Downloads\Quotation_BPMN_Examp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92012"/>
            <a:ext cx="102679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96610" y="8909638"/>
            <a:ext cx="10280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BPMN (</a:t>
            </a:r>
            <a:r>
              <a:rPr lang="ru-RU" sz="2400" i="1" dirty="0"/>
              <a:t>англ. </a:t>
            </a:r>
            <a:r>
              <a:rPr lang="en-US" sz="2400" i="1" dirty="0"/>
              <a:t>Business Process Model and Notation, </a:t>
            </a:r>
            <a:r>
              <a:rPr lang="ru-RU" sz="2400" i="1" dirty="0"/>
              <a:t>нотация и модель бизнес-процессов)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6609" y="1697447"/>
            <a:ext cx="16943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Опытные разработчики, ИТ специалисты могут использовать специальные нотации, которые позволят очень подробно описать бизнес-процесс</a:t>
            </a:r>
            <a:endParaRPr lang="ru-RU" sz="3200" dirty="0"/>
          </a:p>
        </p:txBody>
      </p:sp>
      <p:sp>
        <p:nvSpPr>
          <p:cNvPr id="15" name="Овал 14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6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5478932" cy="9608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ПРОВЕРКА</a:t>
            </a:r>
            <a:endParaRPr lang="en-US" sz="4200" b="1" dirty="0" smtClean="0">
              <a:solidFill>
                <a:srgbClr val="3B3838"/>
              </a:solidFill>
              <a:latin typeface="+mn-lt"/>
              <a:cs typeface="Arial"/>
            </a:endParaRP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171575" y="1357512"/>
            <a:ext cx="252109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/>
          <p:cNvSpPr txBox="1">
            <a:spLocks/>
          </p:cNvSpPr>
          <p:nvPr/>
        </p:nvSpPr>
        <p:spPr>
          <a:xfrm>
            <a:off x="1048897" y="2257047"/>
            <a:ext cx="14298516" cy="7477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dirty="0" smtClean="0">
                <a:cs typeface="Arial" panose="020B0604020202020204" pitchFamily="34" charset="0"/>
              </a:rPr>
              <a:t>Как нас слышно? 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dirty="0" smtClean="0">
                <a:cs typeface="Arial" panose="020B0604020202020204" pitchFamily="34" charset="0"/>
              </a:rPr>
              <a:t>Как нас видно?</a:t>
            </a:r>
            <a:endParaRPr lang="ru-RU" sz="4000" b="1" dirty="0"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Иван\Desktop\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1685547"/>
            <a:ext cx="9525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5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88"/>
          <p:cNvSpPr txBox="1"/>
          <p:nvPr/>
        </p:nvSpPr>
        <p:spPr>
          <a:xfrm>
            <a:off x="1163828" y="1412490"/>
            <a:ext cx="15908594" cy="9660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ru" sz="4200" b="1" i="0" u="none" strike="noStrike" cap="none" dirty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Вопросы? </a:t>
            </a:r>
            <a:endParaRPr lang="ru" sz="4200" b="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  <a:p>
            <a:pPr marL="107950" marR="0" lvl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endParaRPr lang="ru" sz="4200" b="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pic>
        <p:nvPicPr>
          <p:cNvPr id="7" name="Picture 5" descr="C:\wmivan\YandexDisk\Скриншоты\2016-05-16_16-59-48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050" y="1460899"/>
            <a:ext cx="4700557" cy="84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22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8273" y="699210"/>
            <a:ext cx="120552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dirty="0" smtClean="0"/>
              <a:t>2. Бизнес-процессы </a:t>
            </a:r>
            <a:r>
              <a:rPr lang="ru-RU" sz="4200" b="1" dirty="0"/>
              <a:t>в Б24, где живут, как работают</a:t>
            </a:r>
          </a:p>
        </p:txBody>
      </p:sp>
      <p:sp>
        <p:nvSpPr>
          <p:cNvPr id="8" name="Shape 61"/>
          <p:cNvSpPr txBox="1"/>
          <p:nvPr/>
        </p:nvSpPr>
        <p:spPr>
          <a:xfrm>
            <a:off x="4404164" y="2189398"/>
            <a:ext cx="9317420" cy="1200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ru" sz="3200" b="1" i="0" u="none" strike="noStrike" cap="none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В Битрикс24 бизнес-процессы могут быть созданы для различных сущностей, например:</a:t>
            </a:r>
          </a:p>
        </p:txBody>
      </p:sp>
      <p:sp>
        <p:nvSpPr>
          <p:cNvPr id="10" name="Shape 62"/>
          <p:cNvSpPr/>
          <p:nvPr/>
        </p:nvSpPr>
        <p:spPr>
          <a:xfrm>
            <a:off x="1076568" y="5656696"/>
            <a:ext cx="2171129" cy="873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ru" sz="3200" i="0" u="none" strike="noStrike" cap="none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Лид</a:t>
            </a:r>
          </a:p>
        </p:txBody>
      </p:sp>
      <p:sp>
        <p:nvSpPr>
          <p:cNvPr id="11" name="Shape 63"/>
          <p:cNvSpPr/>
          <p:nvPr/>
        </p:nvSpPr>
        <p:spPr>
          <a:xfrm>
            <a:off x="1672020" y="7002351"/>
            <a:ext cx="2439852" cy="873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ru" sz="3200" i="0" u="none" strike="noStrike" cap="none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Контакт</a:t>
            </a:r>
          </a:p>
        </p:txBody>
      </p:sp>
      <p:sp>
        <p:nvSpPr>
          <p:cNvPr id="12" name="Shape 64"/>
          <p:cNvSpPr/>
          <p:nvPr/>
        </p:nvSpPr>
        <p:spPr>
          <a:xfrm>
            <a:off x="3995093" y="8216606"/>
            <a:ext cx="2334802" cy="873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ru" sz="3200" i="0" u="none" strike="noStrike" cap="none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Компания</a:t>
            </a:r>
          </a:p>
        </p:txBody>
      </p:sp>
      <p:sp>
        <p:nvSpPr>
          <p:cNvPr id="14" name="Shape 65"/>
          <p:cNvSpPr/>
          <p:nvPr/>
        </p:nvSpPr>
        <p:spPr>
          <a:xfrm>
            <a:off x="12489321" y="4420155"/>
            <a:ext cx="2464525" cy="873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ru" sz="3200" i="0" u="none" strike="noStrike" cap="none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Список</a:t>
            </a:r>
          </a:p>
        </p:txBody>
      </p:sp>
      <p:cxnSp>
        <p:nvCxnSpPr>
          <p:cNvPr id="15" name="Shape 66"/>
          <p:cNvCxnSpPr/>
          <p:nvPr/>
        </p:nvCxnSpPr>
        <p:spPr>
          <a:xfrm>
            <a:off x="12942163" y="3002545"/>
            <a:ext cx="2506718" cy="774082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6" name="Shape 67"/>
          <p:cNvCxnSpPr/>
          <p:nvPr/>
        </p:nvCxnSpPr>
        <p:spPr>
          <a:xfrm flipH="1">
            <a:off x="3995093" y="3564927"/>
            <a:ext cx="1889998" cy="3261542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7" name="Shape 68"/>
          <p:cNvCxnSpPr/>
          <p:nvPr/>
        </p:nvCxnSpPr>
        <p:spPr>
          <a:xfrm flipH="1">
            <a:off x="5162494" y="3585127"/>
            <a:ext cx="1344351" cy="4631479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8" name="Shape 69"/>
          <p:cNvCxnSpPr/>
          <p:nvPr/>
        </p:nvCxnSpPr>
        <p:spPr>
          <a:xfrm flipH="1">
            <a:off x="3452648" y="3457377"/>
            <a:ext cx="2170148" cy="2443489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9" name="Shape 70"/>
          <p:cNvCxnSpPr/>
          <p:nvPr/>
        </p:nvCxnSpPr>
        <p:spPr>
          <a:xfrm>
            <a:off x="6858000" y="3564927"/>
            <a:ext cx="413058" cy="3437424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0" name="Shape 71"/>
          <p:cNvSpPr/>
          <p:nvPr/>
        </p:nvSpPr>
        <p:spPr>
          <a:xfrm>
            <a:off x="6273735" y="7110827"/>
            <a:ext cx="2034693" cy="873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ru" sz="3200" i="0" u="none" strike="noStrike" cap="none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Сделка</a:t>
            </a:r>
          </a:p>
        </p:txBody>
      </p:sp>
      <p:sp>
        <p:nvSpPr>
          <p:cNvPr id="21" name="Shape 72"/>
          <p:cNvSpPr txBox="1"/>
          <p:nvPr/>
        </p:nvSpPr>
        <p:spPr>
          <a:xfrm>
            <a:off x="13810585" y="5487464"/>
            <a:ext cx="4316242" cy="2011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ru" sz="2800" i="0" u="none" strike="noStrike" cap="none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Для общих документов </a:t>
            </a:r>
            <a:r>
              <a:rPr lang="ru" sz="2800" i="0" u="none" strike="noStrike" cap="none" dirty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компании: договоры; счета, заявки; заявления и </a:t>
            </a:r>
            <a:r>
              <a:rPr lang="ru" sz="2800" i="0" u="none" strike="noStrike" cap="none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т.д.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22" name="Shape 73"/>
          <p:cNvSpPr txBox="1"/>
          <p:nvPr/>
        </p:nvSpPr>
        <p:spPr>
          <a:xfrm>
            <a:off x="1557019" y="8317096"/>
            <a:ext cx="1076700" cy="779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ru" sz="3200" b="1" i="0" u="none" strike="noStrike" cap="none" dirty="0">
                <a:solidFill>
                  <a:srgbClr val="000000"/>
                </a:solidFill>
                <a:ea typeface="Verdana"/>
                <a:cs typeface="Verdana"/>
                <a:sym typeface="Verdana"/>
                <a:hlinkClick r:id="rId5"/>
              </a:rPr>
              <a:t>CRM</a:t>
            </a:r>
            <a:endParaRPr lang="ru" sz="3200" b="1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23" name="Shape 74"/>
          <p:cNvSpPr/>
          <p:nvPr/>
        </p:nvSpPr>
        <p:spPr>
          <a:xfrm>
            <a:off x="648273" y="5243226"/>
            <a:ext cx="7991230" cy="434220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75"/>
          <p:cNvSpPr/>
          <p:nvPr/>
        </p:nvSpPr>
        <p:spPr>
          <a:xfrm>
            <a:off x="15324819" y="4127300"/>
            <a:ext cx="2455296" cy="101023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ru" sz="3200" dirty="0">
                <a:ea typeface="Verdana"/>
                <a:cs typeface="Verdana"/>
                <a:sym typeface="Verdana"/>
              </a:rPr>
              <a:t>Процессы в ленте</a:t>
            </a:r>
          </a:p>
        </p:txBody>
      </p:sp>
      <p:cxnSp>
        <p:nvCxnSpPr>
          <p:cNvPr id="25" name="Shape 76"/>
          <p:cNvCxnSpPr/>
          <p:nvPr/>
        </p:nvCxnSpPr>
        <p:spPr>
          <a:xfrm>
            <a:off x="12270359" y="3450280"/>
            <a:ext cx="437924" cy="846609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4" name="Стрелка вправо 43">
            <a:hlinkClick r:id="rId6"/>
          </p:cNvPr>
          <p:cNvSpPr/>
          <p:nvPr/>
        </p:nvSpPr>
        <p:spPr>
          <a:xfrm>
            <a:off x="14393917" y="9463133"/>
            <a:ext cx="3626070" cy="44143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13920952" y="8804315"/>
            <a:ext cx="4099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 где это?</a:t>
            </a:r>
            <a:endParaRPr lang="ru-RU" sz="3200" b="1" dirty="0"/>
          </a:p>
        </p:txBody>
      </p:sp>
      <p:sp>
        <p:nvSpPr>
          <p:cNvPr id="26" name="Shape 65"/>
          <p:cNvSpPr/>
          <p:nvPr/>
        </p:nvSpPr>
        <p:spPr>
          <a:xfrm>
            <a:off x="9541169" y="5139729"/>
            <a:ext cx="2464525" cy="873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ru" sz="3200" i="0" u="none" strike="noStrike" cap="none" dirty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Общий диск</a:t>
            </a:r>
            <a:endParaRPr lang="ru" sz="320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27" name="Shape 72"/>
          <p:cNvSpPr txBox="1"/>
          <p:nvPr/>
        </p:nvSpPr>
        <p:spPr>
          <a:xfrm>
            <a:off x="9981449" y="6217618"/>
            <a:ext cx="2024245" cy="784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2800" i="0" u="none" strike="noStrike" cap="none" dirty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Для файлов</a:t>
            </a:r>
            <a:endParaRPr sz="280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cxnSp>
        <p:nvCxnSpPr>
          <p:cNvPr id="28" name="Shape 76"/>
          <p:cNvCxnSpPr/>
          <p:nvPr/>
        </p:nvCxnSpPr>
        <p:spPr>
          <a:xfrm>
            <a:off x="10245700" y="3474714"/>
            <a:ext cx="437924" cy="1662824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9" name="Shape 74"/>
          <p:cNvSpPr/>
          <p:nvPr/>
        </p:nvSpPr>
        <p:spPr>
          <a:xfrm>
            <a:off x="12211337" y="3778818"/>
            <a:ext cx="5950539" cy="434220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71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6094" y="114435"/>
            <a:ext cx="54397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/>
              <a:t>Типовые БП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35006" y="483767"/>
            <a:ext cx="536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А что, уже что-то есть?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839" y="1819518"/>
            <a:ext cx="15403561" cy="821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56094" y="1038772"/>
            <a:ext cx="54397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 smtClean="0"/>
              <a:t>Процессы в ленте:</a:t>
            </a:r>
            <a:endParaRPr lang="ru-RU" sz="4200" b="1" dirty="0"/>
          </a:p>
        </p:txBody>
      </p:sp>
      <p:sp>
        <p:nvSpPr>
          <p:cNvPr id="8" name="Стрелка вправо 7">
            <a:hlinkClick r:id="rId6"/>
          </p:cNvPr>
          <p:cNvSpPr/>
          <p:nvPr/>
        </p:nvSpPr>
        <p:spPr>
          <a:xfrm>
            <a:off x="17878096" y="10074165"/>
            <a:ext cx="268014" cy="110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7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563" y="1750410"/>
            <a:ext cx="14838473" cy="791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6093" y="669440"/>
            <a:ext cx="165071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 smtClean="0"/>
              <a:t>Процессы в разделах Списки и Общий диск:</a:t>
            </a:r>
            <a:endParaRPr lang="ru-RU" sz="4200" b="1" dirty="0"/>
          </a:p>
        </p:txBody>
      </p:sp>
      <p:sp>
        <p:nvSpPr>
          <p:cNvPr id="5" name="Стрелка вправо 4">
            <a:hlinkClick r:id="rId4"/>
          </p:cNvPr>
          <p:cNvSpPr/>
          <p:nvPr/>
        </p:nvSpPr>
        <p:spPr>
          <a:xfrm>
            <a:off x="17862331" y="10082048"/>
            <a:ext cx="268014" cy="110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8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81"/>
          <p:cNvSpPr txBox="1"/>
          <p:nvPr/>
        </p:nvSpPr>
        <p:spPr>
          <a:xfrm>
            <a:off x="573500" y="546275"/>
            <a:ext cx="10131286" cy="4861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ru" sz="4200" b="1" i="0" u="none" strike="noStrike" cap="none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Способы запуска</a:t>
            </a:r>
            <a:r>
              <a:rPr lang="ru" sz="4200" b="0" i="0" u="none" strike="noStrike" cap="none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 бизнес-процесса: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200" b="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  <a:p>
            <a:pPr marL="1016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ru" sz="4200" b="0" i="0" u="none" strike="noStrike" cap="none" dirty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1) автоматически </a:t>
            </a:r>
            <a:r>
              <a:rPr lang="ru" sz="4200" b="0" i="0" u="none" strike="noStrike" cap="none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по событию:</a:t>
            </a: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○"/>
            </a:pPr>
            <a:r>
              <a:rPr lang="ru" sz="4200" b="0" i="0" u="none" strike="noStrike" cap="none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создание документа;</a:t>
            </a: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○"/>
            </a:pPr>
            <a:r>
              <a:rPr lang="ru" sz="4200" b="0" i="0" u="none" strike="noStrike" cap="none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изменение документа;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200" b="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  <a:p>
            <a:pPr marL="1016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ru" sz="4200" b="0" i="0" u="none" strike="noStrike" cap="none" dirty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2) пользователем </a:t>
            </a:r>
            <a:r>
              <a:rPr lang="ru" sz="4200" b="0" i="0" u="none" strike="noStrike" cap="none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(вручную);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200" b="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pic>
        <p:nvPicPr>
          <p:cNvPr id="7" name="Shape 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56348" y="1620082"/>
            <a:ext cx="3252669" cy="3517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81399" y="5764882"/>
            <a:ext cx="3747801" cy="33948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трелка вправо 9">
            <a:hlinkClick r:id="rId7"/>
          </p:cNvPr>
          <p:cNvSpPr/>
          <p:nvPr/>
        </p:nvSpPr>
        <p:spPr>
          <a:xfrm>
            <a:off x="17799269" y="10034751"/>
            <a:ext cx="268014" cy="110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6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88"/>
          <p:cNvSpPr txBox="1"/>
          <p:nvPr/>
        </p:nvSpPr>
        <p:spPr>
          <a:xfrm>
            <a:off x="648273" y="3059813"/>
            <a:ext cx="15908594" cy="210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ru" sz="4200" b="1" i="0" u="none" strike="noStrike" cap="none" dirty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Рассмотрим работу типового БП «</a:t>
            </a:r>
            <a:r>
              <a:rPr lang="ru" sz="4200" b="1" i="0" u="none" strike="noStrike" cap="none" dirty="0" smtClean="0">
                <a:solidFill>
                  <a:srgbClr val="0070C0"/>
                </a:solidFill>
                <a:ea typeface="Verdana"/>
                <a:cs typeface="Verdana"/>
                <a:sym typeface="Verdana"/>
              </a:rPr>
              <a:t>Заявление на отпуск</a:t>
            </a:r>
            <a:r>
              <a:rPr lang="ru" sz="4200" b="1" i="0" u="none" strike="noStrike" cap="none" dirty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»</a:t>
            </a:r>
            <a:endParaRPr lang="ru" sz="4200" b="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pic>
        <p:nvPicPr>
          <p:cNvPr id="1026" name="Picture 2" descr="http://hr-portal.ru/img/vdk/2011/03/2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366" y="3418161"/>
            <a:ext cx="3522826" cy="626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17862331" y="10018986"/>
            <a:ext cx="268014" cy="110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4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88"/>
          <p:cNvSpPr txBox="1"/>
          <p:nvPr/>
        </p:nvSpPr>
        <p:spPr>
          <a:xfrm>
            <a:off x="1184301" y="2121938"/>
            <a:ext cx="15908594" cy="9660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ru" sz="4200" b="1" i="0" u="none" strike="noStrike" cap="none" dirty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Вопросы? </a:t>
            </a:r>
            <a:endParaRPr lang="ru" sz="4200" b="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  <a:p>
            <a:pPr marL="107950" marR="0" lvl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endParaRPr lang="ru" sz="4200" b="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pic>
        <p:nvPicPr>
          <p:cNvPr id="5" name="Picture 5" descr="C:\wmivan\YandexDisk\Скриншоты\2016-05-16_16-59-48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050" y="1460899"/>
            <a:ext cx="4700557" cy="84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3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7817" y="714901"/>
            <a:ext cx="1274592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u="sng" dirty="0"/>
              <a:t>3. Как реализуются БП в Б24: редактор БП и Действия</a:t>
            </a:r>
            <a:endParaRPr lang="ru-RU" sz="42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50883" y="2333297"/>
            <a:ext cx="142993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b="1" dirty="0" smtClean="0">
                <a:solidFill>
                  <a:srgbClr val="0070C0"/>
                </a:solidFill>
              </a:rPr>
              <a:t>Задача</a:t>
            </a:r>
            <a:r>
              <a:rPr lang="ru-RU" sz="4200" dirty="0" smtClean="0"/>
              <a:t>. Изменить типовой БП «</a:t>
            </a:r>
            <a:r>
              <a:rPr lang="ru-RU" sz="4200" b="1" dirty="0" smtClean="0"/>
              <a:t>Заявление на отпуск</a:t>
            </a:r>
            <a:r>
              <a:rPr lang="ru-RU" sz="4200" dirty="0" smtClean="0"/>
              <a:t>». </a:t>
            </a:r>
          </a:p>
          <a:p>
            <a:pPr marL="742950" indent="-742950">
              <a:buAutoNum type="arabicParenR"/>
            </a:pPr>
            <a:r>
              <a:rPr lang="ru-RU" sz="4200" dirty="0" smtClean="0"/>
              <a:t>Добавить уведомления пользователей, что БП запустился и завершил свою работу. </a:t>
            </a:r>
          </a:p>
          <a:p>
            <a:pPr marL="742950" indent="-742950">
              <a:buAutoNum type="arabicParenR"/>
            </a:pPr>
            <a:r>
              <a:rPr lang="ru-RU" sz="4200" dirty="0" smtClean="0"/>
              <a:t>Исправить бухгалтера на специалиста отдела кадров.</a:t>
            </a:r>
          </a:p>
          <a:p>
            <a:pPr marL="742950" indent="-742950">
              <a:buAutoNum type="arabicParenR"/>
            </a:pPr>
            <a:r>
              <a:rPr lang="ru-RU" sz="4200" dirty="0" smtClean="0"/>
              <a:t>Добавить пользователю задачу «Сдать текущий отчет».</a:t>
            </a:r>
            <a:endParaRPr lang="ru-RU" sz="4200" dirty="0"/>
          </a:p>
        </p:txBody>
      </p:sp>
      <p:sp>
        <p:nvSpPr>
          <p:cNvPr id="10" name="TextBox 9"/>
          <p:cNvSpPr txBox="1"/>
          <p:nvPr/>
        </p:nvSpPr>
        <p:spPr>
          <a:xfrm>
            <a:off x="1150883" y="6668816"/>
            <a:ext cx="142993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b="1" dirty="0" smtClean="0">
                <a:solidFill>
                  <a:srgbClr val="0070C0"/>
                </a:solidFill>
              </a:rPr>
              <a:t>Как это сделать</a:t>
            </a:r>
            <a:r>
              <a:rPr lang="ru-RU" sz="4200" dirty="0" smtClean="0">
                <a:solidFill>
                  <a:srgbClr val="0070C0"/>
                </a:solidFill>
              </a:rPr>
              <a:t>? </a:t>
            </a:r>
            <a:r>
              <a:rPr lang="ru-RU" sz="4200" dirty="0" smtClean="0"/>
              <a:t>– использовать </a:t>
            </a:r>
            <a:r>
              <a:rPr lang="ru-RU" sz="4200" b="1" dirty="0" smtClean="0"/>
              <a:t>Дизайнер бизнес-процессов</a:t>
            </a:r>
            <a:endParaRPr lang="ru-RU" sz="4200" b="1" dirty="0"/>
          </a:p>
        </p:txBody>
      </p:sp>
    </p:spTree>
    <p:extLst>
      <p:ext uri="{BB962C8B-B14F-4D97-AF65-F5344CB8AC3E}">
        <p14:creationId xmlns:p14="http://schemas.microsoft.com/office/powerpoint/2010/main" val="14422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870" y="-1"/>
            <a:ext cx="18408870" cy="1035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Левая фигурная скобка 5"/>
          <p:cNvSpPr/>
          <p:nvPr/>
        </p:nvSpPr>
        <p:spPr>
          <a:xfrm>
            <a:off x="6479637" y="2412121"/>
            <a:ext cx="488731" cy="756744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94537" y="5849006"/>
            <a:ext cx="2585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Шаблон бизнес-процесса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366939" y="5634692"/>
            <a:ext cx="1860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Действия (</a:t>
            </a:r>
            <a:r>
              <a:rPr lang="ru-RU" dirty="0" err="1" smtClean="0"/>
              <a:t>активити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5" name="Левая фигурная скобка 14"/>
          <p:cNvSpPr/>
          <p:nvPr/>
        </p:nvSpPr>
        <p:spPr>
          <a:xfrm>
            <a:off x="13384934" y="2312633"/>
            <a:ext cx="488731" cy="756744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799379" y="3208740"/>
            <a:ext cx="1860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Настройки действия</a:t>
            </a:r>
            <a:endParaRPr lang="ru-RU" sz="22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9410700" y="3421118"/>
            <a:ext cx="1388679" cy="896882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090930" y="1442434"/>
            <a:ext cx="9206175" cy="6568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685784" y="452661"/>
            <a:ext cx="1860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Контекстная панель </a:t>
            </a:r>
            <a:endParaRPr lang="ru-RU" sz="22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12297105" y="665039"/>
            <a:ext cx="1388679" cy="896882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1338" y="1085386"/>
            <a:ext cx="9270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b="1" dirty="0" smtClean="0">
                <a:solidFill>
                  <a:srgbClr val="0070C0"/>
                </a:solidFill>
              </a:rPr>
              <a:t>Где найти описание действий БП?</a:t>
            </a:r>
            <a:endParaRPr lang="ru-RU" sz="4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1185" y="2095457"/>
            <a:ext cx="13183737" cy="40010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ru-RU" sz="4200" dirty="0" smtClean="0"/>
              <a:t>Сайт </a:t>
            </a:r>
            <a:r>
              <a:rPr lang="en-US" sz="4200" b="1" dirty="0" smtClean="0">
                <a:hlinkClick r:id="rId5"/>
              </a:rPr>
              <a:t>www.bitrix24.ru</a:t>
            </a:r>
            <a:endParaRPr lang="ru-RU" sz="4200" b="1" dirty="0" smtClean="0"/>
          </a:p>
          <a:p>
            <a:pPr marL="514350" indent="-514350">
              <a:buAutoNum type="arabicPeriod"/>
            </a:pPr>
            <a:r>
              <a:rPr lang="ru-RU" sz="4200" dirty="0" smtClean="0"/>
              <a:t>Раздел </a:t>
            </a:r>
            <a:r>
              <a:rPr lang="ru-RU" sz="4200" b="1" dirty="0" smtClean="0"/>
              <a:t>Поддержка</a:t>
            </a:r>
            <a:r>
              <a:rPr lang="ru-RU" sz="4200" dirty="0" smtClean="0"/>
              <a:t>.</a:t>
            </a:r>
          </a:p>
          <a:p>
            <a:pPr marL="514350" indent="-514350">
              <a:buAutoNum type="arabicPeriod"/>
            </a:pPr>
            <a:r>
              <a:rPr lang="ru-RU" sz="4400" dirty="0"/>
              <a:t>У нас есть учебный курс «Битрикс24</a:t>
            </a:r>
            <a:r>
              <a:rPr lang="ru-RU" sz="4400" dirty="0" smtClean="0"/>
              <a:t>» - </a:t>
            </a:r>
            <a:r>
              <a:rPr lang="ru-RU" sz="4400" b="1" dirty="0" smtClean="0"/>
              <a:t>Пройти курс</a:t>
            </a:r>
            <a:r>
              <a:rPr lang="ru-RU" sz="4400" dirty="0" smtClean="0"/>
              <a:t>.</a:t>
            </a:r>
            <a:endParaRPr lang="ru-RU" sz="4200" dirty="0" smtClean="0"/>
          </a:p>
          <a:p>
            <a:pPr marL="514350" indent="-514350">
              <a:buAutoNum type="arabicPeriod"/>
            </a:pPr>
            <a:r>
              <a:rPr lang="ru-RU" sz="4200" dirty="0" smtClean="0"/>
              <a:t>Раздел </a:t>
            </a:r>
            <a:r>
              <a:rPr lang="ru-RU" sz="4200" b="1" dirty="0" smtClean="0"/>
              <a:t>Бизнес-процессы</a:t>
            </a:r>
            <a:r>
              <a:rPr lang="ru-RU" sz="4200" dirty="0" smtClean="0"/>
              <a:t> – </a:t>
            </a:r>
            <a:r>
              <a:rPr lang="ru-RU" sz="4200" b="1" dirty="0" smtClean="0">
                <a:hlinkClick r:id="rId6"/>
              </a:rPr>
              <a:t>Действия</a:t>
            </a:r>
            <a:r>
              <a:rPr lang="ru-RU" sz="4200" dirty="0" smtClean="0"/>
              <a:t>.</a:t>
            </a:r>
          </a:p>
          <a:p>
            <a:pPr marL="514350" indent="-514350">
              <a:buAutoNum type="arabicPeriod"/>
            </a:pPr>
            <a:endParaRPr lang="ru-RU" sz="4200" dirty="0" smtClean="0"/>
          </a:p>
          <a:p>
            <a:pPr marL="514350" indent="-514350">
              <a:buAutoNum type="arabicPeriod"/>
            </a:pPr>
            <a:endParaRPr lang="ru-RU" sz="4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05865" y="5792458"/>
            <a:ext cx="9378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Короткая ссылка </a:t>
            </a:r>
            <a:r>
              <a:rPr lang="en-US" sz="3600" b="1" dirty="0">
                <a:hlinkClick r:id="rId7"/>
              </a:rPr>
              <a:t>http://dev.1c-bitrix.ru/~ulgat</a:t>
            </a:r>
            <a:r>
              <a:rPr lang="ru-RU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982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5478932" cy="9608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ПРОВЕРКА</a:t>
            </a:r>
            <a:endParaRPr lang="en-US" sz="4200" b="1" dirty="0" smtClean="0">
              <a:solidFill>
                <a:srgbClr val="3B3838"/>
              </a:solidFill>
              <a:latin typeface="+mn-lt"/>
              <a:cs typeface="Arial"/>
            </a:endParaRP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171575" y="1357512"/>
            <a:ext cx="252109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/>
          <p:cNvSpPr txBox="1">
            <a:spLocks/>
          </p:cNvSpPr>
          <p:nvPr/>
        </p:nvSpPr>
        <p:spPr>
          <a:xfrm>
            <a:off x="1048897" y="2104647"/>
            <a:ext cx="9142853" cy="9243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4000" dirty="0" smtClean="0">
                <a:cs typeface="Arial" panose="020B0604020202020204" pitchFamily="34" charset="0"/>
              </a:rPr>
              <a:t>Можно менять размер: экран - камера</a:t>
            </a:r>
            <a:endParaRPr lang="ru-RU" sz="4000" dirty="0"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wmivan\YandexDisk\Скриншоты\cf5935119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59" y="2990850"/>
            <a:ext cx="10391775" cy="584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88"/>
          <p:cNvSpPr txBox="1"/>
          <p:nvPr/>
        </p:nvSpPr>
        <p:spPr>
          <a:xfrm>
            <a:off x="1184301" y="2121938"/>
            <a:ext cx="15908594" cy="9660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ru" sz="4200" b="1" i="0" u="none" strike="noStrike" cap="none" dirty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Вопросы? </a:t>
            </a:r>
            <a:endParaRPr lang="ru" sz="4200" b="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  <a:p>
            <a:pPr marL="107950" marR="0" lvl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endParaRPr lang="ru" sz="4200" b="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pic>
        <p:nvPicPr>
          <p:cNvPr id="5" name="Picture 5" descr="C:\wmivan\YandexDisk\Скриншоты\2016-05-16_16-59-48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050" y="1460899"/>
            <a:ext cx="4700557" cy="84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94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13162928" cy="174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ИТОГ </a:t>
            </a:r>
            <a:r>
              <a:rPr lang="ru-RU" sz="4200" b="1" dirty="0" smtClean="0">
                <a:solidFill>
                  <a:srgbClr val="0070C0"/>
                </a:solidFill>
                <a:latin typeface="+mn-lt"/>
                <a:cs typeface="Arial"/>
              </a:rPr>
              <a:t>ВЕБИНАРА</a:t>
            </a:r>
            <a:endParaRPr lang="ru-RU" sz="4200" b="1" dirty="0">
              <a:solidFill>
                <a:srgbClr val="0070C0"/>
              </a:solidFill>
              <a:latin typeface="+mn-lt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4200" dirty="0" smtClean="0">
              <a:solidFill>
                <a:srgbClr val="3B3838"/>
              </a:solidFill>
              <a:latin typeface="+mn-lt"/>
              <a:cs typeface="Arial"/>
            </a:endParaRP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076979" y="1357512"/>
            <a:ext cx="389507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18611" y="2175932"/>
            <a:ext cx="1630953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3600" b="1" dirty="0" smtClean="0"/>
              <a:t>Мы показали:</a:t>
            </a:r>
          </a:p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ru-RU" sz="3600" dirty="0" smtClean="0"/>
              <a:t>Как формализовать бизнес-процессы и выразить их графически</a:t>
            </a:r>
            <a:endParaRPr lang="ru-RU" sz="3600" dirty="0"/>
          </a:p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ru-RU" sz="3600" dirty="0" smtClean="0"/>
              <a:t>Какие объекты поддерживают бизнес-процессы </a:t>
            </a:r>
            <a:r>
              <a:rPr lang="ru-RU" sz="3600" dirty="0"/>
              <a:t>в </a:t>
            </a:r>
            <a:r>
              <a:rPr lang="ru-RU" sz="3600" dirty="0" smtClean="0"/>
              <a:t>Битрикс24</a:t>
            </a:r>
            <a:r>
              <a:rPr lang="ru-RU" sz="3600" dirty="0"/>
              <a:t>, </a:t>
            </a:r>
            <a:r>
              <a:rPr lang="ru-RU" sz="3600" dirty="0" smtClean="0"/>
              <a:t>как работает бизнес-процесс в живой ленте </a:t>
            </a:r>
            <a:endParaRPr lang="ru-RU" sz="3600" dirty="0"/>
          </a:p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ru-RU" sz="3600" dirty="0" smtClean="0"/>
              <a:t>Редактор бизнес-процессов, что такое «Действия», параметры действий</a:t>
            </a:r>
            <a:endParaRPr lang="ru-RU" sz="3600" dirty="0"/>
          </a:p>
        </p:txBody>
      </p:sp>
      <p:sp>
        <p:nvSpPr>
          <p:cNvPr id="10" name="Овал 9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18611" y="6578410"/>
            <a:ext cx="163095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3600" b="1" dirty="0" smtClean="0"/>
              <a:t>На следующем </a:t>
            </a:r>
            <a:r>
              <a:rPr lang="ru-RU" sz="3600" b="1" dirty="0" err="1" smtClean="0"/>
              <a:t>вебинаре</a:t>
            </a:r>
            <a:r>
              <a:rPr lang="ru-RU" sz="3600" b="1" dirty="0" smtClean="0"/>
              <a:t> продолжим:  </a:t>
            </a:r>
          </a:p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ru-RU" sz="3600" dirty="0" smtClean="0"/>
              <a:t>Создадим бизнес-процесс «</a:t>
            </a:r>
            <a:r>
              <a:rPr lang="ru" sz="36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Оформление договора»  с помощью редактора </a:t>
            </a:r>
          </a:p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ru" sz="3600" dirty="0" smtClean="0">
                <a:solidFill>
                  <a:srgbClr val="000000"/>
                </a:solidFill>
                <a:cs typeface="Arial"/>
                <a:sym typeface="Arial"/>
              </a:rPr>
              <a:t>Рас</a:t>
            </a:r>
            <a:r>
              <a:rPr lang="en-US" sz="3600" dirty="0" smtClean="0">
                <a:solidFill>
                  <a:srgbClr val="000000"/>
                </a:solidFill>
                <a:cs typeface="Arial"/>
                <a:sym typeface="Arial"/>
              </a:rPr>
              <a:t>c</a:t>
            </a:r>
            <a:r>
              <a:rPr lang="ru" sz="3600" dirty="0" smtClean="0">
                <a:solidFill>
                  <a:srgbClr val="000000"/>
                </a:solidFill>
                <a:cs typeface="Arial"/>
                <a:sym typeface="Arial"/>
              </a:rPr>
              <a:t>мотрим основные «Действия» и их параметры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41857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13162928" cy="174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ДОМАШНЕЕ</a:t>
            </a:r>
            <a:r>
              <a:rPr lang="ru-RU" sz="4200" b="1" dirty="0" smtClean="0">
                <a:solidFill>
                  <a:srgbClr val="3B3838"/>
                </a:solidFill>
                <a:latin typeface="+mn-lt"/>
                <a:cs typeface="Arial"/>
              </a:rPr>
              <a:t> </a:t>
            </a:r>
            <a:r>
              <a:rPr lang="ru-RU" sz="4200" b="1" dirty="0" smtClean="0">
                <a:solidFill>
                  <a:srgbClr val="0070C0"/>
                </a:solidFill>
                <a:latin typeface="+mn-lt"/>
                <a:cs typeface="Arial"/>
              </a:rPr>
              <a:t>ЗАДАНИЕ</a:t>
            </a:r>
            <a:endParaRPr lang="ru-RU" sz="4200" b="1" dirty="0">
              <a:solidFill>
                <a:srgbClr val="0070C0"/>
              </a:solidFill>
              <a:latin typeface="+mn-lt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4200" dirty="0" smtClean="0">
              <a:solidFill>
                <a:srgbClr val="3B3838"/>
              </a:solidFill>
              <a:latin typeface="+mn-lt"/>
              <a:cs typeface="Arial"/>
            </a:endParaRP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076979" y="1357512"/>
            <a:ext cx="5229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/>
          <p:cNvSpPr txBox="1">
            <a:spLocks/>
          </p:cNvSpPr>
          <p:nvPr/>
        </p:nvSpPr>
        <p:spPr>
          <a:xfrm>
            <a:off x="1077471" y="2149431"/>
            <a:ext cx="15599057" cy="9548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sz="4200" b="1" dirty="0" smtClean="0">
                <a:cs typeface="Arial" panose="020B0604020202020204" pitchFamily="34" charset="0"/>
              </a:rPr>
              <a:t>Выполнить формализацию БП – графически, ручкой на листике или с помощью ПО.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7472" y="3872294"/>
            <a:ext cx="16309535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3600" dirty="0" smtClean="0"/>
              <a:t>Клиент обращается на предприятие для заказа продукции. Менеджер формирует  заявку с указанием продукции. Заявка передается на согласование руководителю отдела. </a:t>
            </a:r>
          </a:p>
          <a:p>
            <a:pPr>
              <a:spcAft>
                <a:spcPts val="1800"/>
              </a:spcAft>
            </a:pPr>
            <a:r>
              <a:rPr lang="ru-RU" sz="3600" dirty="0" smtClean="0"/>
              <a:t>Если заявка одобрена руководителем – она заявка передается бухгалтеру, чтобы подготовить счет. </a:t>
            </a:r>
            <a:r>
              <a:rPr lang="ru-RU" sz="3600" dirty="0"/>
              <a:t> </a:t>
            </a:r>
            <a:r>
              <a:rPr lang="ru-RU" sz="3600" dirty="0" smtClean="0"/>
              <a:t>Счет </a:t>
            </a:r>
            <a:r>
              <a:rPr lang="ru-RU" sz="3600" dirty="0"/>
              <a:t>в виде файла прикрепляется к заявке. </a:t>
            </a:r>
            <a:endParaRPr lang="ru-RU" sz="3600" dirty="0" smtClean="0"/>
          </a:p>
          <a:p>
            <a:pPr>
              <a:spcAft>
                <a:spcPts val="1800"/>
              </a:spcAft>
            </a:pPr>
            <a:r>
              <a:rPr lang="ru-RU" sz="3600" dirty="0" smtClean="0"/>
              <a:t>Если сумма счета больше 50 тыс. руб., то его должен утвердить директор предприятия. Если меньше 50 тыс. руб., то счет утверждает главный бухгалтер. </a:t>
            </a:r>
          </a:p>
          <a:p>
            <a:pPr>
              <a:spcAft>
                <a:spcPts val="1800"/>
              </a:spcAft>
            </a:pPr>
            <a:r>
              <a:rPr lang="ru-RU" sz="3600" dirty="0" smtClean="0"/>
              <a:t>После утверждения счет передается менеджеру. Менеджер отправляет счет клиенту.</a:t>
            </a:r>
            <a:endParaRPr lang="ru-RU" sz="3600" dirty="0"/>
          </a:p>
        </p:txBody>
      </p:sp>
      <p:sp>
        <p:nvSpPr>
          <p:cNvPr id="10" name="Овал 9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0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076979" y="1357512"/>
            <a:ext cx="5229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/>
          <p:cNvSpPr txBox="1">
            <a:spLocks/>
          </p:cNvSpPr>
          <p:nvPr/>
        </p:nvSpPr>
        <p:spPr>
          <a:xfrm>
            <a:off x="1119036" y="2015836"/>
            <a:ext cx="16067528" cy="79191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4200" b="1" dirty="0">
                <a:cs typeface="Arial" panose="020B0604020202020204" pitchFamily="34" charset="0"/>
              </a:rPr>
              <a:t>2. Формализовать </a:t>
            </a:r>
            <a:r>
              <a:rPr lang="ru-RU" sz="4200" b="1" dirty="0" smtClean="0">
                <a:cs typeface="Arial" panose="020B0604020202020204" pitchFamily="34" charset="0"/>
              </a:rPr>
              <a:t>на листике  один из рабочих процессов </a:t>
            </a:r>
            <a:r>
              <a:rPr lang="ru-RU" sz="4200" b="1" dirty="0">
                <a:cs typeface="Arial" panose="020B0604020202020204" pitchFamily="34" charset="0"/>
              </a:rPr>
              <a:t>в </a:t>
            </a:r>
            <a:r>
              <a:rPr lang="ru-RU" sz="4200" b="1" dirty="0" smtClean="0">
                <a:cs typeface="Arial" panose="020B0604020202020204" pitchFamily="34" charset="0"/>
              </a:rPr>
              <a:t>вашей компании.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4200" dirty="0" smtClean="0">
                <a:cs typeface="Arial" panose="020B0604020202020204" pitchFamily="34" charset="0"/>
              </a:rPr>
              <a:t> Наверняка есть однотипные процессы, которые явно повторяются по одним и тем же шагам? На первые разы -  выбираете несложные.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ru-RU" sz="4200" b="1" dirty="0" smtClean="0"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4200" b="1" dirty="0">
                <a:cs typeface="Arial" panose="020B0604020202020204" pitchFamily="34" charset="0"/>
              </a:rPr>
              <a:t>3</a:t>
            </a:r>
            <a:r>
              <a:rPr lang="ru-RU" sz="4200" b="1" dirty="0" smtClean="0">
                <a:cs typeface="Arial" panose="020B0604020202020204" pitchFamily="34" charset="0"/>
              </a:rPr>
              <a:t>. Внести доработку в БП «Заявление на командировку» и пройти его под всеми участниками БП</a:t>
            </a:r>
          </a:p>
          <a:p>
            <a:pPr marL="1428750" lvl="1" indent="-74295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Добавить </a:t>
            </a:r>
            <a:r>
              <a:rPr lang="ru-RU" sz="3600" dirty="0"/>
              <a:t>уведомление для любого пользователя (на ваш выбор) в</a:t>
            </a:r>
            <a:r>
              <a:rPr lang="ru-RU" sz="3600" dirty="0" smtClean="0"/>
              <a:t> </a:t>
            </a:r>
            <a:r>
              <a:rPr lang="ru-RU" sz="3600" dirty="0"/>
              <a:t>Б24, что БП </a:t>
            </a:r>
            <a:r>
              <a:rPr lang="ru-RU" sz="3600" dirty="0" smtClean="0"/>
              <a:t>запустился</a:t>
            </a:r>
            <a:endParaRPr lang="ru-RU" sz="3600" dirty="0"/>
          </a:p>
          <a:p>
            <a:pPr marL="1428750" lvl="1" indent="-74295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Добавить </a:t>
            </a:r>
            <a:r>
              <a:rPr lang="ru-RU" sz="3600" dirty="0"/>
              <a:t>сотруднику, запустившему БП, задачу «Передать дела перед отпуском».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6559" y="724744"/>
            <a:ext cx="13162928" cy="87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solidFill>
                  <a:srgbClr val="3B3838"/>
                </a:solidFill>
                <a:latin typeface="+mn-lt"/>
                <a:cs typeface="Arial"/>
              </a:rPr>
              <a:t>ДОМАШНЕЕ </a:t>
            </a:r>
            <a:r>
              <a:rPr lang="ru-RU" sz="4200" b="1" dirty="0" smtClean="0">
                <a:solidFill>
                  <a:srgbClr val="0070C0"/>
                </a:solidFill>
                <a:latin typeface="+mn-lt"/>
                <a:cs typeface="Arial"/>
              </a:rPr>
              <a:t>ЗАДАНИЕ</a:t>
            </a:r>
            <a:endParaRPr lang="ru-RU" sz="4200" b="1" dirty="0">
              <a:solidFill>
                <a:srgbClr val="0070C0"/>
              </a:solidFill>
              <a:latin typeface="+mn-lt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4200" dirty="0" smtClean="0">
              <a:solidFill>
                <a:srgbClr val="3B3838"/>
              </a:solidFill>
              <a:latin typeface="+mn-lt"/>
              <a:cs typeface="Arial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3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13162928" cy="174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solidFill>
                  <a:srgbClr val="3B3838"/>
                </a:solidFill>
                <a:latin typeface="+mn-lt"/>
                <a:cs typeface="Arial"/>
              </a:rPr>
              <a:t>ДОМАШНЕЕ </a:t>
            </a:r>
            <a:r>
              <a:rPr lang="ru-RU" sz="4200" b="1" dirty="0" smtClean="0">
                <a:solidFill>
                  <a:srgbClr val="0070C0"/>
                </a:solidFill>
                <a:latin typeface="+mn-lt"/>
                <a:cs typeface="Arial"/>
              </a:rPr>
              <a:t>ЗАДАНИЕ</a:t>
            </a:r>
            <a:endParaRPr lang="ru-RU" sz="4200" b="1" dirty="0">
              <a:solidFill>
                <a:srgbClr val="0070C0"/>
              </a:solidFill>
              <a:latin typeface="+mn-lt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4200" dirty="0" smtClean="0">
              <a:solidFill>
                <a:srgbClr val="3B3838"/>
              </a:solidFill>
              <a:latin typeface="+mn-lt"/>
              <a:cs typeface="Arial"/>
            </a:endParaRP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076979" y="1357512"/>
            <a:ext cx="526576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/>
          <p:cNvSpPr txBox="1">
            <a:spLocks/>
          </p:cNvSpPr>
          <p:nvPr/>
        </p:nvSpPr>
        <p:spPr>
          <a:xfrm>
            <a:off x="1077471" y="1997278"/>
            <a:ext cx="15599057" cy="3631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200" b="1" dirty="0" smtClean="0">
                <a:cs typeface="Arial" panose="020B0604020202020204" pitchFamily="34" charset="0"/>
              </a:rPr>
              <a:t>Срок: до 20 мая </a:t>
            </a:r>
            <a:r>
              <a:rPr lang="ru-RU" sz="4200" dirty="0" smtClean="0">
                <a:cs typeface="Arial" panose="020B0604020202020204" pitchFamily="34" charset="0"/>
              </a:rPr>
              <a:t>(включительно) - решите задание 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200" dirty="0" smtClean="0">
                <a:cs typeface="Arial" panose="020B0604020202020204" pitchFamily="34" charset="0"/>
              </a:rPr>
              <a:t>Все что у вас не </a:t>
            </a:r>
            <a:r>
              <a:rPr lang="ru-RU" sz="4200" dirty="0">
                <a:cs typeface="Arial" panose="020B0604020202020204" pitchFamily="34" charset="0"/>
              </a:rPr>
              <a:t>получилось </a:t>
            </a:r>
            <a:r>
              <a:rPr lang="ru-RU" sz="4200" dirty="0" smtClean="0">
                <a:cs typeface="Arial" panose="020B0604020202020204" pitchFamily="34" charset="0"/>
              </a:rPr>
              <a:t>или </a:t>
            </a:r>
            <a:r>
              <a:rPr lang="ru-RU" sz="4200" dirty="0">
                <a:cs typeface="Arial" panose="020B0604020202020204" pitchFamily="34" charset="0"/>
              </a:rPr>
              <a:t>вызвало </a:t>
            </a:r>
            <a:r>
              <a:rPr lang="ru-RU" sz="4200" dirty="0" smtClean="0">
                <a:cs typeface="Arial" panose="020B0604020202020204" pitchFamily="34" charset="0"/>
              </a:rPr>
              <a:t>затруднения -  </a:t>
            </a:r>
            <a:r>
              <a:rPr lang="ru-RU" sz="4200" dirty="0">
                <a:cs typeface="Arial" panose="020B0604020202020204" pitchFamily="34" charset="0"/>
              </a:rPr>
              <a:t>сообщите нам, заполнив </a:t>
            </a:r>
            <a:r>
              <a:rPr lang="ru-RU" sz="4200" dirty="0" smtClean="0">
                <a:cs typeface="Arial" panose="020B0604020202020204" pitchFamily="34" charset="0"/>
              </a:rPr>
              <a:t>форму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200" dirty="0" smtClean="0">
                <a:cs typeface="Arial" panose="020B0604020202020204" pitchFamily="34" charset="0"/>
              </a:rPr>
              <a:t>Разбор частых вопросов по теме первого </a:t>
            </a:r>
            <a:r>
              <a:rPr lang="ru-RU" sz="4200" dirty="0" err="1" smtClean="0">
                <a:cs typeface="Arial" panose="020B0604020202020204" pitchFamily="34" charset="0"/>
              </a:rPr>
              <a:t>вебинара</a:t>
            </a:r>
            <a:r>
              <a:rPr lang="ru-RU" sz="4200" dirty="0" smtClean="0">
                <a:cs typeface="Arial" panose="020B0604020202020204" pitchFamily="34" charset="0"/>
              </a:rPr>
              <a:t> и заданию: на вебинаре 24 мая</a:t>
            </a:r>
            <a:endParaRPr lang="ru-RU" sz="4200" dirty="0"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6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13162928" cy="174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solidFill>
                  <a:srgbClr val="3B3838"/>
                </a:solidFill>
                <a:latin typeface="+mn-lt"/>
                <a:cs typeface="Arial"/>
              </a:rPr>
              <a:t>ПОДВЕДЕМ </a:t>
            </a:r>
            <a:r>
              <a:rPr lang="ru-RU" sz="4200" b="1" dirty="0" smtClean="0">
                <a:solidFill>
                  <a:srgbClr val="0070C0"/>
                </a:solidFill>
                <a:latin typeface="+mn-lt"/>
                <a:cs typeface="Arial"/>
              </a:rPr>
              <a:t>ИТОГИ</a:t>
            </a:r>
            <a:endParaRPr lang="ru-RU" sz="4200" b="1" dirty="0">
              <a:solidFill>
                <a:srgbClr val="0070C0"/>
              </a:solidFill>
              <a:latin typeface="+mn-lt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4200" dirty="0" smtClean="0">
              <a:solidFill>
                <a:srgbClr val="3B3838"/>
              </a:solidFill>
              <a:latin typeface="+mn-lt"/>
              <a:cs typeface="Arial"/>
            </a:endParaRP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076979" y="1357512"/>
            <a:ext cx="449254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/>
          <p:cNvSpPr txBox="1">
            <a:spLocks/>
          </p:cNvSpPr>
          <p:nvPr/>
        </p:nvSpPr>
        <p:spPr>
          <a:xfrm>
            <a:off x="1046558" y="2228102"/>
            <a:ext cx="16754787" cy="25331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200" dirty="0" smtClean="0">
                <a:cs typeface="Arial" panose="020B0604020202020204" pitchFamily="34" charset="0"/>
              </a:rPr>
              <a:t>После </a:t>
            </a:r>
            <a:r>
              <a:rPr lang="ru-RU" sz="4200" dirty="0" err="1" smtClean="0">
                <a:cs typeface="Arial" panose="020B0604020202020204" pitchFamily="34" charset="0"/>
              </a:rPr>
              <a:t>вебинара</a:t>
            </a:r>
            <a:r>
              <a:rPr lang="ru-RU" sz="4200" dirty="0" smtClean="0">
                <a:cs typeface="Arial" panose="020B0604020202020204" pitchFamily="34" charset="0"/>
              </a:rPr>
              <a:t> будет доступны материалы урока: запись, презентация, задание, ссылка на форму для обратной связи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200" dirty="0" smtClean="0">
                <a:cs typeface="Arial" panose="020B0604020202020204" pitchFamily="34" charset="0"/>
              </a:rPr>
              <a:t>Сделаем рассылку с ссылкой на материалы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ru-RU" sz="4200" dirty="0" smtClean="0"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ru-RU" sz="4200" dirty="0" smtClean="0">
              <a:cs typeface="Arial" panose="020B060402020202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076979" y="5758786"/>
            <a:ext cx="15599550" cy="25331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4200" dirty="0" smtClean="0">
                <a:cs typeface="Arial" panose="020B0604020202020204" pitchFamily="34" charset="0"/>
              </a:rPr>
              <a:t>Битрикс24 для решения заданий: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200" dirty="0" smtClean="0">
                <a:cs typeface="Arial" panose="020B0604020202020204" pitchFamily="34" charset="0"/>
              </a:rPr>
              <a:t>Аккаунт с тарифом не менее «Команда»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200" dirty="0" smtClean="0">
                <a:cs typeface="Arial" panose="020B0604020202020204" pitchFamily="34" charset="0"/>
              </a:rPr>
              <a:t>Включить </a:t>
            </a:r>
            <a:r>
              <a:rPr lang="ru-RU" sz="4200" dirty="0" err="1" smtClean="0">
                <a:cs typeface="Arial" panose="020B0604020202020204" pitchFamily="34" charset="0"/>
              </a:rPr>
              <a:t>демо</a:t>
            </a:r>
            <a:r>
              <a:rPr lang="ru-RU" sz="4200" dirty="0">
                <a:cs typeface="Arial" panose="020B0604020202020204" pitchFamily="34" charset="0"/>
              </a:rPr>
              <a:t>-</a:t>
            </a:r>
            <a:r>
              <a:rPr lang="ru-RU" sz="4200" dirty="0" smtClean="0">
                <a:cs typeface="Arial" panose="020B0604020202020204" pitchFamily="34" charset="0"/>
              </a:rPr>
              <a:t>режим в бесплатном аккаунте, доступен 1 раз на 30 дней  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ru-RU" sz="4200" dirty="0" smtClean="0">
              <a:cs typeface="Arial" panose="020B0604020202020204" pitchFamily="34" charset="0"/>
            </a:endParaRP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ru-RU" sz="4200" dirty="0" smtClean="0"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ru-RU" sz="4200" dirty="0" smtClean="0"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8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88"/>
          <p:cNvSpPr txBox="1"/>
          <p:nvPr/>
        </p:nvSpPr>
        <p:spPr>
          <a:xfrm>
            <a:off x="1184301" y="2121938"/>
            <a:ext cx="15908594" cy="9660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ru" sz="4200" b="1" i="0" u="none" strike="noStrike" cap="none" dirty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Вопросы? </a:t>
            </a:r>
            <a:endParaRPr lang="ru" sz="4200" b="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  <a:p>
            <a:pPr marL="107950" marR="0" lvl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endParaRPr lang="ru" sz="4200" b="0" i="0" u="none" strike="noStrike" cap="none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pic>
        <p:nvPicPr>
          <p:cNvPr id="5" name="Picture 5" descr="C:\wmivan\YandexDisk\Скриншоты\2016-05-16_16-59-48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050" y="1460899"/>
            <a:ext cx="4700557" cy="84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6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1575" y="2267443"/>
            <a:ext cx="16422741" cy="6590807"/>
          </a:xfrm>
        </p:spPr>
        <p:txBody>
          <a:bodyPr anchor="t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4200" b="1" dirty="0" smtClean="0">
                <a:cs typeface="Arial" panose="020B0604020202020204" pitchFamily="34" charset="0"/>
              </a:rPr>
              <a:t>Цель </a:t>
            </a:r>
            <a:r>
              <a:rPr lang="ru-RU" sz="4200" b="1" dirty="0">
                <a:cs typeface="Arial" panose="020B0604020202020204" pitchFamily="34" charset="0"/>
              </a:rPr>
              <a:t>обучения:  </a:t>
            </a:r>
            <a:r>
              <a:rPr lang="ru-RU" sz="4200" b="1" dirty="0" smtClean="0">
                <a:cs typeface="Arial" panose="020B0604020202020204" pitchFamily="34" charset="0"/>
              </a:rPr>
              <a:t>научиться автоматизировать бизнес-процессы </a:t>
            </a:r>
            <a:r>
              <a:rPr lang="ru-RU" sz="4200" b="1" dirty="0">
                <a:cs typeface="Arial" panose="020B0604020202020204" pitchFamily="34" charset="0"/>
              </a:rPr>
              <a:t>в вашей </a:t>
            </a:r>
            <a:r>
              <a:rPr lang="ru-RU" sz="4200" b="1" dirty="0" smtClean="0">
                <a:cs typeface="Arial" panose="020B0604020202020204" pitchFamily="34" charset="0"/>
              </a:rPr>
              <a:t>компании с помощью Б24 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 smtClean="0"/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4200" b="1" dirty="0" smtClean="0"/>
              <a:t>Что нужно для достижения? </a:t>
            </a:r>
            <a:r>
              <a:rPr lang="ru-RU" sz="4200" dirty="0"/>
              <a:t> </a:t>
            </a:r>
            <a:endParaRPr lang="ru-RU" sz="4200" dirty="0" smtClean="0"/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200" dirty="0" smtClean="0"/>
              <a:t>Посетить </a:t>
            </a:r>
            <a:r>
              <a:rPr lang="ru-RU" sz="4200" dirty="0" err="1" smtClean="0"/>
              <a:t>вебинары</a:t>
            </a:r>
            <a:r>
              <a:rPr lang="ru-RU" sz="4200" dirty="0" smtClean="0"/>
              <a:t>  (или просмотреть записи)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200" dirty="0" smtClean="0"/>
              <a:t>Обязательно </a:t>
            </a:r>
            <a:r>
              <a:rPr lang="ru-RU" sz="4200" dirty="0"/>
              <a:t>р</a:t>
            </a:r>
            <a:r>
              <a:rPr lang="ru-RU" sz="4200" dirty="0" smtClean="0"/>
              <a:t>ешать домашние задания</a:t>
            </a:r>
            <a:r>
              <a:rPr lang="ru-RU" sz="4200" dirty="0"/>
              <a:t>!</a:t>
            </a:r>
            <a:endParaRPr lang="en-US" sz="4200" dirty="0" smtClean="0"/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4200" dirty="0"/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4200" dirty="0" smtClean="0"/>
              <a:t>По </a:t>
            </a:r>
            <a:r>
              <a:rPr lang="ru-RU" sz="4200" dirty="0"/>
              <a:t>окончанию обучения у вас должен получиться работающий </a:t>
            </a:r>
            <a:r>
              <a:rPr lang="ru-RU" sz="4200" dirty="0" smtClean="0"/>
              <a:t>БП </a:t>
            </a:r>
            <a:r>
              <a:rPr lang="ru-RU" sz="4200" dirty="0" smtClean="0">
                <a:sym typeface="Wingdings" pitchFamily="2" charset="2"/>
              </a:rPr>
              <a:t></a:t>
            </a:r>
            <a:endParaRPr lang="ru-RU" sz="4200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3754041" cy="87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УЧЕБНЫЙ</a:t>
            </a:r>
            <a:r>
              <a:rPr lang="ru-RU" sz="4200" b="1" dirty="0" smtClean="0">
                <a:solidFill>
                  <a:srgbClr val="0070C0"/>
                </a:solidFill>
                <a:latin typeface="+mn-lt"/>
                <a:cs typeface="Arial"/>
              </a:rPr>
              <a:t> КУРС</a:t>
            </a:r>
            <a:endParaRPr lang="ru-RU" sz="4200" b="1" dirty="0">
              <a:solidFill>
                <a:srgbClr val="0070C0"/>
              </a:solidFill>
              <a:latin typeface="+mn-lt"/>
              <a:cs typeface="Arial"/>
            </a:endParaRP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046559" y="1357512"/>
            <a:ext cx="375404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13162928" cy="87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ПЛАН </a:t>
            </a:r>
            <a:r>
              <a:rPr lang="ru-RU" sz="4200" b="1" dirty="0">
                <a:solidFill>
                  <a:srgbClr val="0070C0"/>
                </a:solidFill>
                <a:latin typeface="+mn-lt"/>
                <a:cs typeface="Arial"/>
              </a:rPr>
              <a:t>КУРСА</a:t>
            </a: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171575" y="1357512"/>
            <a:ext cx="298478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дзаголовок 2"/>
          <p:cNvSpPr txBox="1">
            <a:spLocks/>
          </p:cNvSpPr>
          <p:nvPr/>
        </p:nvSpPr>
        <p:spPr>
          <a:xfrm>
            <a:off x="1171575" y="2641527"/>
            <a:ext cx="16516845" cy="41956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4200" dirty="0" smtClean="0"/>
              <a:t>Формализация БП. Работа с БП в </a:t>
            </a:r>
            <a:r>
              <a:rPr lang="ru-RU" sz="4200" dirty="0" err="1" smtClean="0"/>
              <a:t>Битрикс</a:t>
            </a:r>
            <a:r>
              <a:rPr lang="ru-RU" sz="4200" dirty="0" smtClean="0"/>
              <a:t> 24.  Редактор БП и Действия. </a:t>
            </a:r>
          </a:p>
          <a:p>
            <a:pPr marL="742950" indent="-74295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4200" dirty="0" smtClean="0"/>
              <a:t>Создание собственного БП в Битрикс24.</a:t>
            </a:r>
          </a:p>
          <a:p>
            <a:pPr marL="742950" indent="-74295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4200" dirty="0" smtClean="0"/>
              <a:t>Переменные, константы, применение их в БП</a:t>
            </a:r>
          </a:p>
          <a:p>
            <a:pPr marL="742950" indent="-74295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4200" dirty="0" smtClean="0"/>
              <a:t>Права доступа, вычисление значений.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71575" y="1809565"/>
            <a:ext cx="13037912" cy="6203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Часть 1.  17 мая – 7 июня. </a:t>
            </a:r>
            <a:endParaRPr lang="ru-RU" sz="4200" b="1" dirty="0">
              <a:latin typeface="+mn-lt"/>
              <a:cs typeface="Arial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46559" y="7067367"/>
            <a:ext cx="13287944" cy="6203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Часть 2.  Июль - Август. </a:t>
            </a:r>
            <a:endParaRPr lang="ru-RU" sz="4200" b="1" dirty="0">
              <a:latin typeface="+mn-lt"/>
              <a:cs typeface="Arial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046559" y="7753857"/>
            <a:ext cx="17158315" cy="20978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4200" dirty="0" smtClean="0"/>
              <a:t>Дополнительные возможности БП, создание БП со статусами, </a:t>
            </a:r>
            <a:r>
              <a:rPr lang="ru-RU" sz="4400" dirty="0" smtClean="0"/>
              <a:t>создание </a:t>
            </a:r>
            <a:r>
              <a:rPr lang="ru-RU" sz="4400" dirty="0"/>
              <a:t>БП по объектам CRM, </a:t>
            </a:r>
            <a:r>
              <a:rPr lang="ru-RU" sz="4400" dirty="0" smtClean="0"/>
              <a:t>создание собственных Действий и </a:t>
            </a:r>
            <a:r>
              <a:rPr lang="ru-RU" sz="4400" dirty="0" err="1" smtClean="0"/>
              <a:t>д.р</a:t>
            </a:r>
            <a:r>
              <a:rPr lang="ru-RU" sz="4400" dirty="0" smtClean="0"/>
              <a:t>.</a:t>
            </a:r>
            <a:endParaRPr lang="ru-RU" sz="4200" dirty="0" smtClean="0"/>
          </a:p>
        </p:txBody>
      </p:sp>
      <p:sp>
        <p:nvSpPr>
          <p:cNvPr id="16" name="Овал 15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60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-596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6559" y="724744"/>
            <a:ext cx="3668316" cy="9608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4200" b="1" dirty="0" smtClean="0">
                <a:latin typeface="+mn-lt"/>
                <a:cs typeface="Arial"/>
              </a:rPr>
              <a:t>СВЯЗЬ С НАМИ</a:t>
            </a:r>
            <a:endParaRPr lang="en-US" sz="4200" b="1" dirty="0" smtClean="0">
              <a:solidFill>
                <a:srgbClr val="3B3838"/>
              </a:solidFill>
              <a:latin typeface="+mn-lt"/>
              <a:cs typeface="Arial"/>
            </a:endParaRPr>
          </a:p>
        </p:txBody>
      </p:sp>
      <p:pic>
        <p:nvPicPr>
          <p:cNvPr id="9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046559" y="1357512"/>
            <a:ext cx="366831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/>
          <p:cNvSpPr txBox="1">
            <a:spLocks/>
          </p:cNvSpPr>
          <p:nvPr/>
        </p:nvSpPr>
        <p:spPr>
          <a:xfrm>
            <a:off x="1048897" y="2257047"/>
            <a:ext cx="8638028" cy="7477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cs typeface="Arial" panose="020B0604020202020204" pitchFamily="34" charset="0"/>
              </a:rPr>
              <a:t>Если пропал звук или картинки – пишите в вопросах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cs typeface="Arial" panose="020B0604020202020204" pitchFamily="34" charset="0"/>
              </a:rPr>
              <a:t>Если </a:t>
            </a:r>
            <a:r>
              <a:rPr lang="ru-RU" sz="4000" dirty="0" smtClean="0">
                <a:cs typeface="Arial" panose="020B0604020202020204" pitchFamily="34" charset="0"/>
              </a:rPr>
              <a:t>по ходу </a:t>
            </a:r>
            <a:r>
              <a:rPr lang="ru-RU" sz="4000" dirty="0" err="1" smtClean="0">
                <a:cs typeface="Arial" panose="020B0604020202020204" pitchFamily="34" charset="0"/>
              </a:rPr>
              <a:t>вебинара</a:t>
            </a:r>
            <a:r>
              <a:rPr lang="ru-RU" sz="4000" dirty="0" smtClean="0">
                <a:cs typeface="Arial" panose="020B0604020202020204" pitchFamily="34" charset="0"/>
              </a:rPr>
              <a:t> возник вопрос, задавайте его! Мы сделаем несколько остановок в течении </a:t>
            </a:r>
            <a:r>
              <a:rPr lang="ru-RU" sz="4000" dirty="0" err="1" smtClean="0">
                <a:cs typeface="Arial" panose="020B0604020202020204" pitchFamily="34" charset="0"/>
              </a:rPr>
              <a:t>вебинара</a:t>
            </a:r>
            <a:r>
              <a:rPr lang="ru-RU" sz="4000" dirty="0" smtClean="0">
                <a:cs typeface="Arial" panose="020B0604020202020204" pitchFamily="34" charset="0"/>
              </a:rPr>
              <a:t> - выберем несколько вопросов для ответа</a:t>
            </a:r>
            <a:endParaRPr lang="ru-RU" sz="4000" dirty="0"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528146" y="9680650"/>
            <a:ext cx="273199" cy="2543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wmivan\YandexDisk\Скриншоты\2016-05-16_16-59-48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862" y="1573805"/>
            <a:ext cx="4477745" cy="801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5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3238595"/>
            <a:ext cx="18287999" cy="2837698"/>
          </a:xfrm>
        </p:spPr>
        <p:txBody>
          <a:bodyPr anchor="t">
            <a:normAutofit/>
          </a:bodyPr>
          <a:lstStyle/>
          <a:p>
            <a:r>
              <a:rPr lang="ru-RU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1</a:t>
            </a: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: Основные понятия. Бизнес-процессы </a:t>
            </a:r>
            <a:r>
              <a:rPr lang="ru-RU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в Битрикс24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6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073325" y="8229297"/>
            <a:ext cx="13885356" cy="1569656"/>
          </a:xfrm>
          <a:prstGeom prst="rect">
            <a:avLst/>
          </a:prstGeom>
        </p:spPr>
        <p:txBody>
          <a:bodyPr wrap="square" lIns="91402" tIns="45718" rIns="91402" bIns="45718">
            <a:spAutoFit/>
          </a:bodyPr>
          <a:lstStyle/>
          <a:p>
            <a:pPr algn="r"/>
            <a:r>
              <a:rPr lang="ru-RU" sz="3200" b="1" dirty="0" smtClean="0">
                <a:latin typeface="+mj-lt"/>
                <a:cs typeface="Arial" panose="020B0604020202020204" pitchFamily="34" charset="0"/>
              </a:rPr>
              <a:t>Михаил Филиппов, 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INTERVOLGA.RU</a:t>
            </a:r>
            <a:endParaRPr lang="ru-RU" sz="3200" b="1" dirty="0" smtClean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algn="r"/>
            <a:r>
              <a:rPr lang="ru-RU" sz="3200" b="1" dirty="0" smtClean="0">
                <a:latin typeface="+mj-lt"/>
                <a:cs typeface="Arial" panose="020B0604020202020204" pitchFamily="34" charset="0"/>
              </a:rPr>
              <a:t>Иван Малышин , 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«1С-Битрикс»</a:t>
            </a:r>
            <a:endParaRPr lang="ru-RU" sz="3200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algn="r"/>
            <a:r>
              <a:rPr lang="ru-RU" sz="3200" dirty="0" smtClean="0">
                <a:latin typeface="+mj-lt"/>
                <a:cs typeface="Arial" panose="020B0604020202020204" pitchFamily="34" charset="0"/>
              </a:rPr>
              <a:t>Академия «1С-Битрикс»,  </a:t>
            </a:r>
            <a:r>
              <a:rPr lang="en-US" sz="3200" dirty="0" smtClean="0">
                <a:latin typeface="+mj-lt"/>
                <a:cs typeface="Arial" panose="020B0604020202020204" pitchFamily="34" charset="0"/>
              </a:rPr>
              <a:t>academy.1c-bitrix.ru</a:t>
            </a:r>
            <a:r>
              <a:rPr lang="ru-RU" sz="3200" dirty="0" smtClean="0">
                <a:latin typeface="+mj-lt"/>
                <a:cs typeface="Arial" panose="020B0604020202020204" pitchFamily="34" charset="0"/>
              </a:rPr>
              <a:t>, 2016 </a:t>
            </a:r>
            <a:r>
              <a:rPr lang="ru-RU" sz="3200" dirty="0">
                <a:latin typeface="+mj-lt"/>
                <a:cs typeface="Arial" panose="020B0604020202020204" pitchFamily="34" charset="0"/>
              </a:rPr>
              <a:t>г.</a:t>
            </a:r>
            <a:endParaRPr lang="ru-RU" sz="32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ван\Desktop\план по поя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Иван\Desktop\ЛогоАкадем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62" y="361261"/>
            <a:ext cx="2109067" cy="7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4303" y="2159876"/>
            <a:ext cx="14124271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4200" b="1" dirty="0" smtClean="0"/>
              <a:t>План вебинара</a:t>
            </a:r>
            <a:r>
              <a:rPr lang="ru-RU" sz="4200" b="1" dirty="0" smtClean="0">
                <a:solidFill>
                  <a:srgbClr val="0070C0"/>
                </a:solidFill>
              </a:rPr>
              <a:t>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4200" dirty="0"/>
              <a:t>Формализация бизнес-процесса, описание </a:t>
            </a:r>
            <a:r>
              <a:rPr lang="ru-RU" sz="4200" dirty="0" smtClean="0"/>
              <a:t>процесса.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4200" dirty="0" smtClean="0"/>
              <a:t>Бизнес-процессы </a:t>
            </a:r>
            <a:r>
              <a:rPr lang="ru-RU" sz="4200" dirty="0"/>
              <a:t>в </a:t>
            </a:r>
            <a:r>
              <a:rPr lang="ru-RU" sz="4200" dirty="0" smtClean="0"/>
              <a:t>Б24, где живут, как работают.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4200" dirty="0" smtClean="0"/>
              <a:t>Редактор бизнес-процессов, основные «Действия».</a:t>
            </a:r>
          </a:p>
          <a:p>
            <a:pPr>
              <a:spcAft>
                <a:spcPts val="600"/>
              </a:spcAft>
            </a:pPr>
            <a:endParaRPr lang="ru-RU" sz="4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24304" y="843380"/>
            <a:ext cx="515378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dirty="0">
                <a:solidFill>
                  <a:srgbClr val="0070C0"/>
                </a:solidFill>
              </a:rPr>
              <a:t>Что я сегодня узнаю</a:t>
            </a:r>
            <a:r>
              <a:rPr lang="ru-RU" sz="4200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74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15332</TotalTime>
  <Words>4626</Words>
  <Application>Microsoft Office PowerPoint</Application>
  <PresentationFormat>Произвольный</PresentationFormat>
  <Paragraphs>763</Paragraphs>
  <Slides>46</Slides>
  <Notes>45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Покоев</dc:creator>
  <cp:lastModifiedBy>gwmivan@outlook.com</cp:lastModifiedBy>
  <cp:revision>443</cp:revision>
  <cp:lastPrinted>2016-05-16T19:05:15Z</cp:lastPrinted>
  <dcterms:created xsi:type="dcterms:W3CDTF">2013-10-28T07:19:47Z</dcterms:created>
  <dcterms:modified xsi:type="dcterms:W3CDTF">2016-05-24T12:44:13Z</dcterms:modified>
</cp:coreProperties>
</file>