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5"/>
  </p:notesMasterIdLst>
  <p:sldIdLst>
    <p:sldId id="368" r:id="rId2"/>
    <p:sldId id="429" r:id="rId3"/>
    <p:sldId id="361" r:id="rId4"/>
    <p:sldId id="363" r:id="rId5"/>
    <p:sldId id="349" r:id="rId6"/>
    <p:sldId id="308" r:id="rId7"/>
    <p:sldId id="362" r:id="rId8"/>
    <p:sldId id="422" r:id="rId9"/>
    <p:sldId id="307" r:id="rId10"/>
    <p:sldId id="406" r:id="rId11"/>
    <p:sldId id="433" r:id="rId12"/>
    <p:sldId id="434" r:id="rId13"/>
    <p:sldId id="435" r:id="rId14"/>
    <p:sldId id="392" r:id="rId15"/>
    <p:sldId id="373" r:id="rId16"/>
    <p:sldId id="380" r:id="rId17"/>
    <p:sldId id="379" r:id="rId18"/>
    <p:sldId id="382" r:id="rId19"/>
    <p:sldId id="387" r:id="rId20"/>
    <p:sldId id="390" r:id="rId21"/>
    <p:sldId id="417" r:id="rId22"/>
    <p:sldId id="436" r:id="rId23"/>
    <p:sldId id="437" r:id="rId24"/>
    <p:sldId id="438" r:id="rId25"/>
    <p:sldId id="439" r:id="rId26"/>
    <p:sldId id="440" r:id="rId27"/>
    <p:sldId id="441" r:id="rId28"/>
    <p:sldId id="442" r:id="rId29"/>
    <p:sldId id="443" r:id="rId30"/>
    <p:sldId id="444" r:id="rId31"/>
    <p:sldId id="430" r:id="rId32"/>
    <p:sldId id="402" r:id="rId33"/>
    <p:sldId id="400" r:id="rId34"/>
    <p:sldId id="445" r:id="rId35"/>
    <p:sldId id="364" r:id="rId36"/>
    <p:sldId id="421" r:id="rId37"/>
    <p:sldId id="432" r:id="rId38"/>
    <p:sldId id="370" r:id="rId39"/>
    <p:sldId id="431" r:id="rId40"/>
    <p:sldId id="369" r:id="rId41"/>
    <p:sldId id="303" r:id="rId42"/>
    <p:sldId id="351" r:id="rId43"/>
    <p:sldId id="359" r:id="rId44"/>
  </p:sldIdLst>
  <p:sldSz cx="18288000" cy="10287000"/>
  <p:notesSz cx="6797675" cy="9926638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 Покоев" initials="СП" lastIdx="8" clrIdx="0">
    <p:extLst/>
  </p:cmAuthor>
  <p:cmAuthor id="2" name="Иван" initials="И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20F1CD"/>
    <a:srgbClr val="8EDAF4"/>
    <a:srgbClr val="8AC6C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63" autoAdjust="0"/>
    <p:restoredTop sz="79412" autoAdjust="0"/>
  </p:normalViewPr>
  <p:slideViewPr>
    <p:cSldViewPr snapToGrid="0">
      <p:cViewPr>
        <p:scale>
          <a:sx n="33" d="100"/>
          <a:sy n="33" d="100"/>
        </p:scale>
        <p:origin x="-3216" y="-1818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-2644" y="-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5F1A4-4B77-4698-B6FE-1D279168B8B2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AD3A4-0A5A-4B64-9E67-A49EE7DC5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863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Цвета: </a:t>
            </a:r>
          </a:p>
          <a:p>
            <a:r>
              <a:rPr lang="ru-RU" dirty="0" smtClean="0"/>
              <a:t> - черный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 - бирюзовый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  (бирюзовый: </a:t>
            </a:r>
            <a:r>
              <a:rPr lang="en-US" dirty="0" smtClean="0"/>
              <a:t>8AC6CD</a:t>
            </a:r>
            <a:r>
              <a:rPr lang="ru-RU" dirty="0" smtClean="0"/>
              <a:t> </a:t>
            </a:r>
            <a:r>
              <a:rPr lang="en-US" baseline="0" dirty="0" smtClean="0"/>
              <a:t>;</a:t>
            </a:r>
            <a:r>
              <a:rPr lang="en-US" dirty="0" smtClean="0"/>
              <a:t> 138,</a:t>
            </a:r>
            <a:r>
              <a:rPr lang="en-US" baseline="0" dirty="0" smtClean="0"/>
              <a:t> 198, 205; </a:t>
            </a:r>
            <a:r>
              <a:rPr lang="ru-RU" baseline="0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 </a:t>
            </a:r>
            <a:r>
              <a:rPr lang="en-US" baseline="0" dirty="0" smtClean="0"/>
              <a:t>- </a:t>
            </a:r>
            <a:r>
              <a:rPr lang="ru-RU" baseline="0" dirty="0" smtClean="0"/>
              <a:t>полоска ярко-бирюзовый:  </a:t>
            </a:r>
            <a:r>
              <a:rPr lang="en-US" baseline="0" dirty="0" smtClean="0"/>
              <a:t>20F1EA</a:t>
            </a:r>
            <a:r>
              <a:rPr lang="ru-RU" baseline="0" dirty="0" smtClean="0"/>
              <a:t>; 32,241, 234;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r>
              <a:rPr lang="ru-RU" dirty="0" smtClean="0"/>
              <a:t>Шрифт: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- Заголовок 1: Шрифт </a:t>
            </a:r>
            <a:r>
              <a:rPr lang="en-US" baseline="0" dirty="0" smtClean="0"/>
              <a:t>Arial</a:t>
            </a:r>
            <a:r>
              <a:rPr lang="ru-RU" baseline="0" dirty="0" smtClean="0"/>
              <a:t>, 28, верхним регистром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- Заголовок 2: Шрифт </a:t>
            </a:r>
            <a:r>
              <a:rPr lang="en-US" baseline="0" dirty="0" smtClean="0"/>
              <a:t>Arial</a:t>
            </a:r>
            <a:r>
              <a:rPr lang="ru-RU" baseline="0" dirty="0" smtClean="0"/>
              <a:t>, 66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- Заголовок 1: Шрифт </a:t>
            </a:r>
            <a:r>
              <a:rPr lang="en-US" baseline="0" dirty="0" smtClean="0"/>
              <a:t>Arial</a:t>
            </a:r>
            <a:r>
              <a:rPr lang="ru-RU" baseline="0" dirty="0" smtClean="0"/>
              <a:t>, 48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- Подпись: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883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Цвета: </a:t>
            </a:r>
          </a:p>
          <a:p>
            <a:r>
              <a:rPr lang="ru-RU" dirty="0" smtClean="0"/>
              <a:t> - черный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 - бирюзовый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  (бирюзовый: </a:t>
            </a:r>
            <a:r>
              <a:rPr lang="en-US" dirty="0" smtClean="0"/>
              <a:t>8AC6CD</a:t>
            </a:r>
            <a:r>
              <a:rPr lang="ru-RU" dirty="0" smtClean="0"/>
              <a:t> </a:t>
            </a:r>
            <a:r>
              <a:rPr lang="en-US" baseline="0" dirty="0" smtClean="0"/>
              <a:t>;</a:t>
            </a:r>
            <a:r>
              <a:rPr lang="en-US" dirty="0" smtClean="0"/>
              <a:t> 138,</a:t>
            </a:r>
            <a:r>
              <a:rPr lang="en-US" baseline="0" dirty="0" smtClean="0"/>
              <a:t> 198, 205; </a:t>
            </a:r>
            <a:r>
              <a:rPr lang="ru-RU" baseline="0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 </a:t>
            </a:r>
            <a:r>
              <a:rPr lang="en-US" baseline="0" dirty="0" smtClean="0"/>
              <a:t>- </a:t>
            </a:r>
            <a:r>
              <a:rPr lang="ru-RU" baseline="0" dirty="0" smtClean="0"/>
              <a:t>полоска ярко-бирюзовый:  </a:t>
            </a:r>
            <a:r>
              <a:rPr lang="en-US" baseline="0" dirty="0" smtClean="0"/>
              <a:t>20F1EA</a:t>
            </a:r>
            <a:r>
              <a:rPr lang="ru-RU" baseline="0" dirty="0" smtClean="0"/>
              <a:t>; 32,241, 234;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r>
              <a:rPr lang="ru-RU" dirty="0" smtClean="0"/>
              <a:t>Шрифт: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- Заголовок 1: Шрифт </a:t>
            </a:r>
            <a:r>
              <a:rPr lang="en-US" baseline="0" dirty="0" smtClean="0"/>
              <a:t>Arial</a:t>
            </a:r>
            <a:r>
              <a:rPr lang="ru-RU" baseline="0" dirty="0" smtClean="0"/>
              <a:t>, 28, верхним регистром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- Заголовок 2: Шрифт </a:t>
            </a:r>
            <a:r>
              <a:rPr lang="en-US" baseline="0" dirty="0" smtClean="0"/>
              <a:t>Arial</a:t>
            </a:r>
            <a:r>
              <a:rPr lang="ru-RU" baseline="0" dirty="0" smtClean="0"/>
              <a:t>, 66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- Заголовок 1: Шрифт </a:t>
            </a:r>
            <a:r>
              <a:rPr lang="en-US" baseline="0" dirty="0" smtClean="0"/>
              <a:t>Arial</a:t>
            </a:r>
            <a:r>
              <a:rPr lang="ru-RU" baseline="0" dirty="0" smtClean="0"/>
              <a:t>, 48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- Подпись: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883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Цвета: </a:t>
            </a:r>
          </a:p>
          <a:p>
            <a:r>
              <a:rPr lang="ru-RU" dirty="0" smtClean="0"/>
              <a:t> - черный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 - бирюзовый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  (бирюзовый: </a:t>
            </a:r>
            <a:r>
              <a:rPr lang="en-US" dirty="0" smtClean="0"/>
              <a:t>8AC6CD</a:t>
            </a:r>
            <a:r>
              <a:rPr lang="ru-RU" dirty="0" smtClean="0"/>
              <a:t> </a:t>
            </a:r>
            <a:r>
              <a:rPr lang="en-US" baseline="0" dirty="0" smtClean="0"/>
              <a:t>;</a:t>
            </a:r>
            <a:r>
              <a:rPr lang="en-US" dirty="0" smtClean="0"/>
              <a:t> 138,</a:t>
            </a:r>
            <a:r>
              <a:rPr lang="en-US" baseline="0" dirty="0" smtClean="0"/>
              <a:t> 198, 205; </a:t>
            </a:r>
            <a:r>
              <a:rPr lang="ru-RU" baseline="0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 </a:t>
            </a:r>
            <a:r>
              <a:rPr lang="en-US" baseline="0" dirty="0" smtClean="0"/>
              <a:t>- </a:t>
            </a:r>
            <a:r>
              <a:rPr lang="ru-RU" baseline="0" dirty="0" smtClean="0"/>
              <a:t>полоска ярко-бирюзовый:  </a:t>
            </a:r>
            <a:r>
              <a:rPr lang="en-US" baseline="0" dirty="0" smtClean="0"/>
              <a:t>20F1EA</a:t>
            </a:r>
            <a:r>
              <a:rPr lang="ru-RU" baseline="0" dirty="0" smtClean="0"/>
              <a:t>; 32,241, 234;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r>
              <a:rPr lang="ru-RU" dirty="0" smtClean="0"/>
              <a:t>Шрифт: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- Заголовок 1: Шрифт </a:t>
            </a:r>
            <a:r>
              <a:rPr lang="en-US" baseline="0" dirty="0" smtClean="0"/>
              <a:t>Arial</a:t>
            </a:r>
            <a:r>
              <a:rPr lang="ru-RU" baseline="0" dirty="0" smtClean="0"/>
              <a:t>, 28, верхним регистром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- Заголовок 2: Шрифт </a:t>
            </a:r>
            <a:r>
              <a:rPr lang="en-US" baseline="0" dirty="0" smtClean="0"/>
              <a:t>Arial</a:t>
            </a:r>
            <a:r>
              <a:rPr lang="ru-RU" baseline="0" dirty="0" smtClean="0"/>
              <a:t>, 66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- Заголовок 1: Шрифт </a:t>
            </a:r>
            <a:r>
              <a:rPr lang="en-US" baseline="0" dirty="0" smtClean="0"/>
              <a:t>Arial</a:t>
            </a:r>
            <a:r>
              <a:rPr lang="ru-RU" baseline="0" dirty="0" smtClean="0"/>
              <a:t>, 48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- Подпись: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883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21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метки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Демонстрация БП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31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метки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Демонстрация БП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33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метки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Демонстрация БП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43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метки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Демонстрация БП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Цвета: </a:t>
            </a:r>
          </a:p>
          <a:p>
            <a:r>
              <a:rPr lang="ru-RU" dirty="0" smtClean="0"/>
              <a:t> - черный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 - бирюзовый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  (бирюзовый: </a:t>
            </a:r>
            <a:r>
              <a:rPr lang="en-US" dirty="0" smtClean="0"/>
              <a:t>8AC6CD</a:t>
            </a:r>
            <a:r>
              <a:rPr lang="ru-RU" dirty="0" smtClean="0"/>
              <a:t> </a:t>
            </a:r>
            <a:r>
              <a:rPr lang="en-US" baseline="0" dirty="0" smtClean="0"/>
              <a:t>;</a:t>
            </a:r>
            <a:r>
              <a:rPr lang="en-US" dirty="0" smtClean="0"/>
              <a:t> 138,</a:t>
            </a:r>
            <a:r>
              <a:rPr lang="en-US" baseline="0" dirty="0" smtClean="0"/>
              <a:t> 198, 205; </a:t>
            </a:r>
            <a:r>
              <a:rPr lang="ru-RU" baseline="0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 </a:t>
            </a:r>
            <a:r>
              <a:rPr lang="en-US" baseline="0" dirty="0" smtClean="0"/>
              <a:t>- </a:t>
            </a:r>
            <a:r>
              <a:rPr lang="ru-RU" baseline="0" dirty="0" smtClean="0"/>
              <a:t>полоска ярко-бирюзовый:  </a:t>
            </a:r>
            <a:r>
              <a:rPr lang="en-US" baseline="0" dirty="0" smtClean="0"/>
              <a:t>20F1EA</a:t>
            </a:r>
            <a:r>
              <a:rPr lang="ru-RU" baseline="0" dirty="0" smtClean="0"/>
              <a:t>; 32,241, 234;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r>
              <a:rPr lang="ru-RU" dirty="0" smtClean="0"/>
              <a:t>Шрифт: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- Заголовок 1: Шрифт </a:t>
            </a:r>
            <a:r>
              <a:rPr lang="en-US" baseline="0" dirty="0" smtClean="0"/>
              <a:t>Arial</a:t>
            </a:r>
            <a:r>
              <a:rPr lang="ru-RU" baseline="0" dirty="0" smtClean="0"/>
              <a:t>, 28, верхним регистром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- Заголовок 2: Шрифт </a:t>
            </a:r>
            <a:r>
              <a:rPr lang="en-US" baseline="0" dirty="0" smtClean="0"/>
              <a:t>Arial</a:t>
            </a:r>
            <a:r>
              <a:rPr lang="ru-RU" baseline="0" dirty="0" smtClean="0"/>
              <a:t>, 66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- Заголовок 1: Шрифт </a:t>
            </a:r>
            <a:r>
              <a:rPr lang="en-US" baseline="0" dirty="0" smtClean="0"/>
              <a:t>Arial</a:t>
            </a:r>
            <a:r>
              <a:rPr lang="ru-RU" baseline="0" dirty="0" smtClean="0"/>
              <a:t>, 48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- Подпись: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883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3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4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6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02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8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96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2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41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5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58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96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C580B-CEEC-4B72-A122-4D81B8B58B3C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10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cademyb24.bitrix24.ru/company/processes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academyb24.bitrix24.ru/company/processes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305829"/>
            <a:ext cx="18287999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КУРС: </a:t>
            </a:r>
            <a:r>
              <a:rPr lang="ru-RU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БИЗНЕС-ПРОЦЕССЫ В БИТРИКС24.</a:t>
            </a:r>
          </a:p>
          <a:p>
            <a:pPr algn="ctr">
              <a:spcBef>
                <a:spcPts val="600"/>
              </a:spcBef>
            </a:pPr>
            <a:r>
              <a:rPr lang="ru-RU" sz="4400" dirty="0"/>
              <a:t> </a:t>
            </a:r>
            <a:r>
              <a:rPr lang="ru-RU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ИДЕИ ДО РЕАЛИЗАЦИИ ЗА 4 УРОКА</a:t>
            </a:r>
            <a:endParaRPr lang="ru-RU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172408" y="3950212"/>
            <a:ext cx="1181255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13" y="5104055"/>
            <a:ext cx="18287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</a:t>
            </a:r>
            <a:r>
              <a:rPr lang="ru-RU" sz="6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ВТОРОЙ, 24.05.2016</a:t>
            </a:r>
            <a:endParaRPr lang="ru-RU" sz="6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3325" y="8229297"/>
            <a:ext cx="13885356" cy="1569656"/>
          </a:xfrm>
          <a:prstGeom prst="rect">
            <a:avLst/>
          </a:prstGeom>
        </p:spPr>
        <p:txBody>
          <a:bodyPr wrap="square" lIns="91402" tIns="45718" rIns="91402" bIns="45718">
            <a:spAutoFit/>
          </a:bodyPr>
          <a:lstStyle/>
          <a:p>
            <a:pPr algn="r"/>
            <a:r>
              <a:rPr lang="ru-RU" sz="3200" b="1" dirty="0" smtClean="0">
                <a:latin typeface="+mj-lt"/>
                <a:cs typeface="Arial" panose="020B0604020202020204" pitchFamily="34" charset="0"/>
              </a:rPr>
              <a:t>Михаил  Филиппов, 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INTERVOLGA.RU</a:t>
            </a:r>
            <a:endParaRPr lang="ru-RU" sz="3200" b="1" dirty="0" smtClean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algn="r"/>
            <a:r>
              <a:rPr lang="ru-RU" sz="3200" b="1" dirty="0" smtClean="0">
                <a:latin typeface="+mj-lt"/>
                <a:cs typeface="Arial" panose="020B0604020202020204" pitchFamily="34" charset="0"/>
              </a:rPr>
              <a:t>Иван Малышин , 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«1С-Битрикс»</a:t>
            </a:r>
            <a:endParaRPr lang="ru-RU" sz="3200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algn="r"/>
            <a:r>
              <a:rPr lang="ru-RU" sz="3200" dirty="0" smtClean="0">
                <a:latin typeface="+mj-lt"/>
                <a:cs typeface="Arial" panose="020B0604020202020204" pitchFamily="34" charset="0"/>
              </a:rPr>
              <a:t>Академия «1С-Битрикс»,  </a:t>
            </a:r>
            <a:r>
              <a:rPr lang="en-US" sz="3200" dirty="0" smtClean="0">
                <a:latin typeface="+mj-lt"/>
                <a:cs typeface="Arial" panose="020B0604020202020204" pitchFamily="34" charset="0"/>
              </a:rPr>
              <a:t>academy.1c-bitrix.ru</a:t>
            </a:r>
            <a:r>
              <a:rPr lang="ru-RU" sz="3200" dirty="0" smtClean="0">
                <a:latin typeface="+mj-lt"/>
                <a:cs typeface="Arial" panose="020B0604020202020204" pitchFamily="34" charset="0"/>
              </a:rPr>
              <a:t>, 2016 </a:t>
            </a:r>
            <a:r>
              <a:rPr lang="ru-RU" sz="3200" dirty="0">
                <a:latin typeface="+mj-lt"/>
                <a:cs typeface="Arial" panose="020B0604020202020204" pitchFamily="34" charset="0"/>
              </a:rPr>
              <a:t>г.</a:t>
            </a:r>
            <a:endParaRPr lang="ru-RU" sz="32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1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399" y="361261"/>
            <a:ext cx="15762130" cy="940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b="1" dirty="0" smtClean="0">
                <a:solidFill>
                  <a:srgbClr val="0070C0"/>
                </a:solidFill>
              </a:rPr>
              <a:t>Что я сегодня узнаю</a:t>
            </a:r>
            <a:r>
              <a:rPr lang="ru-RU" sz="4200" dirty="0" smtClean="0">
                <a:solidFill>
                  <a:srgbClr val="0070C0"/>
                </a:solidFill>
              </a:rPr>
              <a:t>?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ru-RU" sz="4200" b="1" dirty="0" smtClean="0"/>
              <a:t>План вебинара: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4200" dirty="0" smtClean="0"/>
              <a:t>Ответы на вопросы слушателей.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4200" dirty="0" smtClean="0"/>
              <a:t>Понятие «Документ», используемое при разработке БП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4200" dirty="0" smtClean="0"/>
              <a:t>Создание шаблона бизнес-процесса. Настройка действий:</a:t>
            </a:r>
          </a:p>
          <a:p>
            <a:pPr marL="12573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200" dirty="0" smtClean="0"/>
              <a:t>Уведомление пользователя;</a:t>
            </a:r>
          </a:p>
          <a:p>
            <a:pPr marL="12573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200" dirty="0" smtClean="0"/>
              <a:t>Утверждение документа;</a:t>
            </a:r>
          </a:p>
          <a:p>
            <a:pPr marL="12573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200" dirty="0" smtClean="0"/>
              <a:t>Задача;</a:t>
            </a:r>
          </a:p>
          <a:p>
            <a:pPr marL="12573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200" dirty="0" smtClean="0"/>
              <a:t>Условие.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4200" dirty="0" smtClean="0"/>
              <a:t>Дополнительные действия: </a:t>
            </a:r>
          </a:p>
          <a:p>
            <a:pPr marL="12573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200" dirty="0"/>
              <a:t>Почтовое сообщение;</a:t>
            </a:r>
          </a:p>
          <a:p>
            <a:pPr marL="12573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200" dirty="0"/>
              <a:t>Изменение документа. </a:t>
            </a:r>
            <a:endParaRPr lang="ru-RU" sz="4200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4400" dirty="0" smtClean="0"/>
              <a:t>Анализ </a:t>
            </a:r>
            <a:r>
              <a:rPr lang="ru-RU" sz="4400" dirty="0"/>
              <a:t>домашнего задания</a:t>
            </a:r>
            <a:endParaRPr lang="ru-RU" sz="4200" dirty="0" smtClean="0"/>
          </a:p>
          <a:p>
            <a:pPr lvl="1">
              <a:spcAft>
                <a:spcPts val="600"/>
              </a:spcAft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519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2678" y="1560027"/>
            <a:ext cx="526003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00" b="1" dirty="0"/>
              <a:t>1</a:t>
            </a:r>
            <a:r>
              <a:rPr lang="ru-RU" sz="4200" b="1" dirty="0" smtClean="0"/>
              <a:t>. Ответы на вопросы</a:t>
            </a:r>
            <a:endParaRPr lang="ru-RU" sz="4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2678" y="2839319"/>
            <a:ext cx="16313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Q: В какой программе удобнее всего рисовать схему БП? [Максим Богомолов] </a:t>
            </a:r>
            <a:r>
              <a:rPr lang="ru-RU" sz="3200" dirty="0">
                <a:solidFill>
                  <a:srgbClr val="0070C0"/>
                </a:solidFill>
              </a:rPr>
              <a:t>Любая программа, позволяющая быстро строить алгоритмические конструкции (Microsoft </a:t>
            </a:r>
            <a:r>
              <a:rPr lang="ru-RU" sz="3200" dirty="0" err="1">
                <a:solidFill>
                  <a:srgbClr val="0070C0"/>
                </a:solidFill>
              </a:rPr>
              <a:t>Visio</a:t>
            </a:r>
            <a:r>
              <a:rPr lang="ru-RU" sz="3200" dirty="0">
                <a:solidFill>
                  <a:srgbClr val="0070C0"/>
                </a:solidFill>
              </a:rPr>
              <a:t>, </a:t>
            </a:r>
            <a:r>
              <a:rPr lang="ru-RU" sz="3200" dirty="0" err="1">
                <a:solidFill>
                  <a:srgbClr val="0070C0"/>
                </a:solidFill>
              </a:rPr>
              <a:t>Word</a:t>
            </a:r>
            <a:r>
              <a:rPr lang="ru-RU" sz="3200" dirty="0">
                <a:solidFill>
                  <a:srgbClr val="0070C0"/>
                </a:solidFill>
              </a:rPr>
              <a:t>, </a:t>
            </a:r>
            <a:r>
              <a:rPr lang="ru-RU" sz="3200" dirty="0" err="1">
                <a:solidFill>
                  <a:srgbClr val="0070C0"/>
                </a:solidFill>
              </a:rPr>
              <a:t>PowerPoint</a:t>
            </a:r>
            <a:r>
              <a:rPr lang="ru-RU" sz="3200" dirty="0">
                <a:solidFill>
                  <a:srgbClr val="0070C0"/>
                </a:solidFill>
              </a:rPr>
              <a:t> …)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2678" y="4806664"/>
            <a:ext cx="16313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Q: Если автор (запустивший процесс на отпуск) решил отказаться от отпуска... может он отменить процесс? [Эдуард </a:t>
            </a:r>
            <a:r>
              <a:rPr lang="ru-RU" sz="3200" dirty="0" err="1"/>
              <a:t>Карпович</a:t>
            </a:r>
            <a:r>
              <a:rPr lang="ru-RU" sz="3200" dirty="0"/>
              <a:t>] </a:t>
            </a:r>
            <a:r>
              <a:rPr lang="ru-RU" sz="3200" dirty="0">
                <a:solidFill>
                  <a:srgbClr val="0070C0"/>
                </a:solidFill>
              </a:rPr>
              <a:t>Если у него есть права доступа, то может. Или это может сделать администратор портала.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2677" y="6871060"/>
            <a:ext cx="158238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Q: Можно выбирать должность, а не конкретного пользователя? [Александр Нестеренко] </a:t>
            </a:r>
            <a:r>
              <a:rPr lang="ru-RU" sz="3200" dirty="0">
                <a:solidFill>
                  <a:srgbClr val="0070C0"/>
                </a:solidFill>
              </a:rPr>
              <a:t>Можно сделать константу «менеджер», «юрист», «бухгалтер» и их использовать в БП. Использование констант будет рассмотрено на </a:t>
            </a:r>
            <a:r>
              <a:rPr lang="ru-RU" sz="3200" dirty="0" smtClean="0">
                <a:solidFill>
                  <a:srgbClr val="0070C0"/>
                </a:solidFill>
              </a:rPr>
              <a:t>следующем вебинаре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276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17418" y="1689253"/>
            <a:ext cx="1691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Q: </a:t>
            </a:r>
            <a:r>
              <a:rPr lang="ru-RU" sz="3200" dirty="0" smtClean="0"/>
              <a:t>Есть </a:t>
            </a:r>
            <a:r>
              <a:rPr lang="ru-RU" sz="3200" dirty="0"/>
              <a:t>возможность копировать блоки БП? [Ренат </a:t>
            </a:r>
            <a:r>
              <a:rPr lang="ru-RU" sz="3200" dirty="0" err="1"/>
              <a:t>Сапегин</a:t>
            </a:r>
            <a:r>
              <a:rPr lang="ru-RU" sz="3200" dirty="0"/>
              <a:t>] </a:t>
            </a:r>
            <a:r>
              <a:rPr lang="ru-RU" sz="3200" dirty="0">
                <a:solidFill>
                  <a:srgbClr val="0070C0"/>
                </a:solidFill>
              </a:rPr>
              <a:t>Да, действия можно копировать, покажем сегодня.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7418" y="3282595"/>
            <a:ext cx="1691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Q: Мы запускаем процесс или шаблон БП? или процесс по шаблону</a:t>
            </a:r>
            <a:r>
              <a:rPr lang="ru-RU" sz="3200" dirty="0" smtClean="0"/>
              <a:t>? [</a:t>
            </a:r>
            <a:r>
              <a:rPr lang="ru-RU" sz="3200" dirty="0"/>
              <a:t>Денис Горшечников] </a:t>
            </a:r>
            <a:r>
              <a:rPr lang="ru-RU" sz="3200" dirty="0">
                <a:solidFill>
                  <a:srgbClr val="0070C0"/>
                </a:solidFill>
              </a:rPr>
              <a:t>Процесс по шаблону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7417" y="5014413"/>
            <a:ext cx="166808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Q: Можно ли </a:t>
            </a:r>
            <a:r>
              <a:rPr lang="ru-RU" sz="3200" dirty="0" smtClean="0"/>
              <a:t>бизнес-процесс</a:t>
            </a:r>
            <a:r>
              <a:rPr lang="ru-RU" sz="3200" dirty="0"/>
              <a:t>, созданный в </a:t>
            </a:r>
            <a:r>
              <a:rPr lang="ru-RU" sz="3200" dirty="0" smtClean="0"/>
              <a:t>Б24, </a:t>
            </a:r>
            <a:r>
              <a:rPr lang="ru-RU" sz="3200" dirty="0"/>
              <a:t>выгружать для переноса клиенту, например? [Андрей Братцев] </a:t>
            </a:r>
            <a:r>
              <a:rPr lang="ru-RU" sz="3200" dirty="0" smtClean="0">
                <a:solidFill>
                  <a:srgbClr val="0070C0"/>
                </a:solidFill>
              </a:rPr>
              <a:t>Можно делать Экспорт и Импорт процессов. Но </a:t>
            </a:r>
            <a:r>
              <a:rPr lang="ru-RU" sz="3200" dirty="0">
                <a:solidFill>
                  <a:srgbClr val="0070C0"/>
                </a:solidFill>
              </a:rPr>
              <a:t>на стороне клиента нужно будет выполнить </a:t>
            </a:r>
            <a:r>
              <a:rPr lang="ru-RU" sz="3200" dirty="0" smtClean="0">
                <a:solidFill>
                  <a:srgbClr val="0070C0"/>
                </a:solidFill>
              </a:rPr>
              <a:t>настройки.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17417" y="7203570"/>
            <a:ext cx="168332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Q: </a:t>
            </a:r>
            <a:r>
              <a:rPr lang="ru-RU" sz="3200" dirty="0" smtClean="0"/>
              <a:t>Можно </a:t>
            </a:r>
            <a:r>
              <a:rPr lang="ru-RU" sz="3200" dirty="0"/>
              <a:t>ли Б24 использовать как СЭД (Система электронного документооборота)? Можно ли создать заявку со статусами? Например, согласованная, принятая, исполненная. [Наталия </a:t>
            </a:r>
            <a:r>
              <a:rPr lang="ru-RU" sz="3200" dirty="0" err="1"/>
              <a:t>Скачкова</a:t>
            </a:r>
            <a:r>
              <a:rPr lang="ru-RU" sz="3200" dirty="0"/>
              <a:t>] </a:t>
            </a:r>
            <a:r>
              <a:rPr lang="ru-RU" sz="3200" dirty="0">
                <a:solidFill>
                  <a:srgbClr val="0070C0"/>
                </a:solidFill>
              </a:rPr>
              <a:t>Можно, сегодня это </a:t>
            </a:r>
            <a:r>
              <a:rPr lang="ru-RU" sz="3200" dirty="0" smtClean="0">
                <a:solidFill>
                  <a:srgbClr val="0070C0"/>
                </a:solidFill>
              </a:rPr>
              <a:t>покажем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029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8981" y="1533824"/>
            <a:ext cx="166254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Q: Если создать несколько БП, можно их вставлять друг в друга? [Ренат </a:t>
            </a:r>
            <a:r>
              <a:rPr lang="ru-RU" sz="3200" dirty="0" err="1"/>
              <a:t>Сапегин</a:t>
            </a:r>
            <a:r>
              <a:rPr lang="ru-RU" sz="3200" dirty="0"/>
              <a:t>] </a:t>
            </a:r>
            <a:r>
              <a:rPr lang="ru-RU" sz="3200" dirty="0">
                <a:solidFill>
                  <a:srgbClr val="0070C0"/>
                </a:solidFill>
              </a:rPr>
              <a:t>Для этого лучше использовать БП со статусами. </a:t>
            </a:r>
            <a:r>
              <a:rPr lang="ru-RU" sz="3200" dirty="0" smtClean="0">
                <a:solidFill>
                  <a:srgbClr val="0070C0"/>
                </a:solidFill>
              </a:rPr>
              <a:t>Каждый статус – это отдельный БП. Будет </a:t>
            </a:r>
            <a:r>
              <a:rPr lang="ru-RU" sz="3200" dirty="0">
                <a:solidFill>
                  <a:srgbClr val="0070C0"/>
                </a:solidFill>
              </a:rPr>
              <a:t>рассмотрено во второй части курса.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62890" y="3615752"/>
            <a:ext cx="166254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Q: Можно подключать печатные формы? [Сергей Владимирович] </a:t>
            </a:r>
            <a:r>
              <a:rPr lang="ru-RU" sz="3200" dirty="0">
                <a:solidFill>
                  <a:srgbClr val="0070C0"/>
                </a:solidFill>
              </a:rPr>
              <a:t>Можно, в виде файла. Сегодня покажем.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2890" y="5150461"/>
            <a:ext cx="168332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Q: Как сделать заявление на отпуск для разных отделов? (допустим, бухгалтеру не нужен отчет) [Николай </a:t>
            </a:r>
            <a:r>
              <a:rPr lang="ru-RU" sz="3200" dirty="0" err="1"/>
              <a:t>Вакулко</a:t>
            </a:r>
            <a:r>
              <a:rPr lang="ru-RU" sz="3200" dirty="0"/>
              <a:t>] </a:t>
            </a:r>
            <a:r>
              <a:rPr lang="ru-RU" sz="3200" dirty="0">
                <a:solidFill>
                  <a:srgbClr val="0070C0"/>
                </a:solidFill>
              </a:rPr>
              <a:t>Создать несколько разных списков (процессов).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62890" y="7189646"/>
            <a:ext cx="167362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Q: Для одного процесса могут использоваться разные шаблоны БП</a:t>
            </a:r>
            <a:r>
              <a:rPr lang="ru-RU" sz="3200" dirty="0" smtClean="0"/>
              <a:t>? [</a:t>
            </a:r>
            <a:r>
              <a:rPr lang="ru-RU" sz="3200" dirty="0"/>
              <a:t>Денис Горшечников] </a:t>
            </a:r>
            <a:r>
              <a:rPr lang="ru-RU" sz="3200" dirty="0">
                <a:solidFill>
                  <a:srgbClr val="0070C0"/>
                </a:solidFill>
              </a:rPr>
              <a:t>Да, можно создавать несколько разных БП </a:t>
            </a:r>
          </a:p>
        </p:txBody>
      </p:sp>
    </p:spTree>
    <p:extLst>
      <p:ext uri="{BB962C8B-B14F-4D97-AF65-F5344CB8AC3E}">
        <p14:creationId xmlns:p14="http://schemas.microsoft.com/office/powerpoint/2010/main" val="320548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2680" y="714901"/>
            <a:ext cx="1384821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00" b="1" dirty="0" smtClean="0"/>
              <a:t>2. </a:t>
            </a:r>
            <a:r>
              <a:rPr lang="ru-RU" sz="4200" b="1" dirty="0"/>
              <a:t>Понятие «Документ», используемое при разработке </a:t>
            </a:r>
            <a:r>
              <a:rPr lang="ru-RU" sz="4200" b="1" dirty="0" smtClean="0"/>
              <a:t>БП</a:t>
            </a:r>
            <a:endParaRPr lang="ru-RU" sz="4200" b="1" dirty="0"/>
          </a:p>
        </p:txBody>
      </p:sp>
    </p:spTree>
    <p:extLst>
      <p:ext uri="{BB962C8B-B14F-4D97-AF65-F5344CB8AC3E}">
        <p14:creationId xmlns:p14="http://schemas.microsoft.com/office/powerpoint/2010/main" val="22840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wmivan\YandexDisk\Скриншоты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73" y="1412195"/>
            <a:ext cx="13307997" cy="82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Иван\Desktop\docIcon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063" y="2594999"/>
            <a:ext cx="1347787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97228" y="470274"/>
            <a:ext cx="10772134" cy="13966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Бизнес-процесс: согласование договора</a:t>
            </a:r>
            <a:endParaRPr lang="ru-RU" sz="4200" b="1" dirty="0">
              <a:latin typeface="+mn-lt"/>
              <a:cs typeface="Arial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3084" y="1842218"/>
            <a:ext cx="7633521" cy="28533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  <a:cs typeface="Arial"/>
              </a:rPr>
              <a:t>По созданному пути двигается объект «Договор».</a:t>
            </a:r>
            <a:endParaRPr lang="ru-RU" sz="3600" dirty="0">
              <a:latin typeface="+mn-lt"/>
              <a:cs typeface="Arial"/>
            </a:endParaRPr>
          </a:p>
          <a:p>
            <a:pPr marL="571500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600" dirty="0">
                <a:latin typeface="+mn-lt"/>
                <a:cs typeface="Arial"/>
              </a:rPr>
              <a:t>Прямая аналогия с передачей документа между людьми. </a:t>
            </a:r>
          </a:p>
        </p:txBody>
      </p:sp>
    </p:spTree>
    <p:extLst>
      <p:ext uri="{BB962C8B-B14F-4D97-AF65-F5344CB8AC3E}">
        <p14:creationId xmlns:p14="http://schemas.microsoft.com/office/powerpoint/2010/main" val="386853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52 0.05725 C -0.05547 0.07315 -0.05183 0.05879 -0.06033 0.07392 C -0.06163 0.07623 -0.06216 0.07994 -0.06346 0.08225 C -0.06728 0.08904 -0.07327 0.09552 -0.07752 0.10169 C -0.08255 0.1091 -0.08455 0.11744 -0.09002 0.12392 C -0.09236 0.13642 -0.09575 0.14799 -0.10096 0.15725 C -0.102 0.16281 -0.1033 0.16821 -0.10408 0.17392 C -0.1046 0.17762 -0.10504 0.18132 -0.10564 0.18503 C -0.1066 0.19058 -0.10877 0.20169 -0.10877 0.20169 C -0.10929 0.21188 -0.10929 0.22222 -0.11033 0.23225 C -0.11094 0.23796 -0.11242 0.24336 -0.11346 0.24892 C -0.11398 0.25169 -0.11502 0.25725 -0.11502 0.25725 C -0.1145 0.26744 -0.11467 0.27777 -0.11346 0.28781 C -0.11189 0.30046 -0.10148 0.30416 -0.09627 0.30725 C -0.08533 0.31373 -0.07483 0.32052 -0.06346 0.32392 C -0.01676 0.32083 0.02882 0.32484 0.07561 0.32669 C 0.09062 0.32932 0.10434 0.32669 0.11936 0.32669 L 0.12404 0.10725 L -0.13064 0.10169 L -0.13221 0.29892 L 0.13186 0.31836 L 0.13498 0.08781 L -0.14002 0.10169 L -0.14002 0.28781 L -0.30252 0.28225 L -0.29939 0.38781 L -0.44783 0.38503 L -0.45096 0.64892 L -0.45564 0.67392 " pathEditMode="relative" ptsTypes="ffffffffffffffffAAAAAAAAAAAAA">
                                      <p:cBhvr>
                                        <p:cTn id="6" dur="1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! Рабочий ПК\Битрикс24\_Академия Битрикс\Вебинар 1\Бизнес-процесс Кофе с цикло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135" y="1513963"/>
            <a:ext cx="6243347" cy="806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Иван\Desktop\docIcon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91" y="4152935"/>
            <a:ext cx="1687115" cy="168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4275658" y="4196269"/>
            <a:ext cx="1249743" cy="14131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8800" dirty="0">
                <a:cs typeface="Arial" panose="020B0604020202020204" pitchFamily="34" charset="0"/>
              </a:rPr>
              <a:t>?</a:t>
            </a:r>
            <a:endParaRPr lang="ru-RU" sz="8800" b="1" dirty="0" smtClean="0">
              <a:cs typeface="Arial" panose="020B0604020202020204" pitchFamily="34" charset="0"/>
            </a:endParaRPr>
          </a:p>
        </p:txBody>
      </p:sp>
      <p:pic>
        <p:nvPicPr>
          <p:cNvPr id="13" name="Picture 6" descr="http://www.bt.box54.ru/upload/catalog/20110323133811_good_image_foto_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788" y="3960771"/>
            <a:ext cx="1895803" cy="189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flowstorage.ru/img/?src=http://www.domosti.ru/images/product_store/460x460/23495.jpg&amp;h=350&amp;q=85&amp;zc=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37" y="6310753"/>
            <a:ext cx="2156411" cy="21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одзаголовок 2"/>
          <p:cNvSpPr txBox="1">
            <a:spLocks/>
          </p:cNvSpPr>
          <p:nvPr/>
        </p:nvSpPr>
        <p:spPr>
          <a:xfrm>
            <a:off x="4330633" y="6212529"/>
            <a:ext cx="1249743" cy="14131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8800" dirty="0">
                <a:cs typeface="Arial" panose="020B0604020202020204" pitchFamily="34" charset="0"/>
              </a:rPr>
              <a:t>?</a:t>
            </a:r>
            <a:endParaRPr lang="ru-RU" sz="8800" b="1" dirty="0" smtClean="0">
              <a:cs typeface="Arial" panose="020B0604020202020204" pitchFamily="34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7711300" y="4152661"/>
            <a:ext cx="1249743" cy="14131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8800" dirty="0">
                <a:cs typeface="Arial" panose="020B0604020202020204" pitchFamily="34" charset="0"/>
              </a:rPr>
              <a:t>?</a:t>
            </a:r>
            <a:endParaRPr lang="ru-RU" sz="8800" b="1" dirty="0" smtClean="0">
              <a:cs typeface="Arial" panose="020B0604020202020204" pitchFamily="34" charset="0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7686585" y="6211897"/>
            <a:ext cx="1249743" cy="18823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8800" dirty="0">
                <a:cs typeface="Arial" panose="020B0604020202020204" pitchFamily="34" charset="0"/>
              </a:rPr>
              <a:t>?</a:t>
            </a:r>
            <a:endParaRPr lang="ru-RU" sz="8800" b="1" dirty="0" smtClean="0">
              <a:cs typeface="Arial" panose="020B0604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7184283" y="9576747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Иван\Desktop\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755" y="6285998"/>
            <a:ext cx="2374267" cy="162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24577" y="1871806"/>
            <a:ext cx="9123626" cy="13966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dirty="0" smtClean="0">
                <a:latin typeface="+mn-lt"/>
                <a:cs typeface="Arial"/>
              </a:rPr>
              <a:t>Как думаете, какой объект совершает движение по БП? </a:t>
            </a:r>
            <a:endParaRPr lang="ru-RU" sz="4200" dirty="0">
              <a:latin typeface="+mn-lt"/>
              <a:cs typeface="Arial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83231" y="524576"/>
            <a:ext cx="11496123" cy="98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Бизнес-процесс: выпить кофе втроем</a:t>
            </a:r>
            <a:endParaRPr lang="ru-RU" sz="4200" b="1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1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7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076979" y="2274829"/>
            <a:ext cx="13259446" cy="40271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4000" dirty="0" smtClean="0">
                <a:cs typeface="Arial" panose="020B0604020202020204" pitchFamily="34" charset="0"/>
              </a:rPr>
              <a:t>При </a:t>
            </a:r>
            <a:r>
              <a:rPr lang="ru-RU" sz="4000" dirty="0">
                <a:cs typeface="Arial" panose="020B0604020202020204" pitchFamily="34" charset="0"/>
              </a:rPr>
              <a:t>автоматизации </a:t>
            </a:r>
            <a:r>
              <a:rPr lang="ru-RU" sz="4000" dirty="0" smtClean="0">
                <a:cs typeface="Arial" panose="020B0604020202020204" pitchFamily="34" charset="0"/>
              </a:rPr>
              <a:t>бизнес-процесса подразумевается  </a:t>
            </a:r>
            <a:r>
              <a:rPr lang="ru-RU" sz="4000" b="1" dirty="0">
                <a:cs typeface="Arial" panose="020B0604020202020204" pitchFamily="34" charset="0"/>
              </a:rPr>
              <a:t>движение </a:t>
            </a:r>
            <a:r>
              <a:rPr lang="ru-RU" sz="4000" b="1" dirty="0">
                <a:solidFill>
                  <a:srgbClr val="0070C0"/>
                </a:solidFill>
                <a:cs typeface="Arial"/>
              </a:rPr>
              <a:t>объекта</a:t>
            </a:r>
            <a:r>
              <a:rPr lang="ru-RU" sz="4000" b="1" dirty="0">
                <a:cs typeface="Arial" panose="020B0604020202020204" pitchFamily="34" charset="0"/>
              </a:rPr>
              <a:t> по шагам шаблона. </a:t>
            </a:r>
            <a:endParaRPr lang="ru-RU" sz="4000" b="1" dirty="0" smtClean="0"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ru-RU" sz="4000" b="1" dirty="0"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4000" dirty="0" smtClean="0">
                <a:cs typeface="Arial" panose="020B0604020202020204" pitchFamily="34" charset="0"/>
              </a:rPr>
              <a:t>Или </a:t>
            </a:r>
            <a:r>
              <a:rPr lang="ru-RU" sz="4000" dirty="0">
                <a:cs typeface="Arial" panose="020B0604020202020204" pitchFamily="34" charset="0"/>
              </a:rPr>
              <a:t>еще говорят: бизнес-процесс запущен «над </a:t>
            </a:r>
            <a:r>
              <a:rPr lang="ru-RU" sz="4000" dirty="0" smtClean="0">
                <a:cs typeface="Arial" panose="020B0604020202020204" pitchFamily="34" charset="0"/>
              </a:rPr>
              <a:t>объектом»</a:t>
            </a:r>
            <a:endParaRPr lang="ru-RU" sz="4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! Рабочий ПК\Битрикс24\_Академия Битрикс\Вебинар 1\Бизнес-процесс Кофе с циклом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135" y="1513963"/>
            <a:ext cx="6243347" cy="806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17184283" y="9576747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83231" y="524576"/>
            <a:ext cx="11496123" cy="98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Бизнес-процесс: выпить кофе втроем</a:t>
            </a:r>
            <a:endParaRPr lang="ru-RU" sz="4200" b="1" dirty="0">
              <a:latin typeface="+mn-lt"/>
              <a:cs typeface="Arial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606220" y="1619690"/>
            <a:ext cx="9680779" cy="66722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  <a:spcAft>
                <a:spcPts val="600"/>
              </a:spcAft>
            </a:pPr>
            <a:r>
              <a:rPr lang="ru-RU" sz="4200" dirty="0" smtClean="0">
                <a:latin typeface="+mn-lt"/>
                <a:cs typeface="Arial"/>
              </a:rPr>
              <a:t>Для автоматизации такого бизнес-процесса нам бы пришлось создать объект вроде </a:t>
            </a:r>
            <a:r>
              <a:rPr lang="ru-RU" sz="4200" b="1" i="1" dirty="0" smtClean="0">
                <a:latin typeface="+mn-lt"/>
                <a:cs typeface="Arial"/>
              </a:rPr>
              <a:t>«Выпить кофе!»</a:t>
            </a:r>
            <a:r>
              <a:rPr lang="ru-RU" sz="4200" i="1" dirty="0" smtClean="0">
                <a:latin typeface="+mn-lt"/>
                <a:cs typeface="Arial"/>
              </a:rPr>
              <a:t>  </a:t>
            </a:r>
            <a:r>
              <a:rPr lang="ru-RU" sz="4200" i="1" dirty="0" smtClean="0">
                <a:latin typeface="+mn-lt"/>
                <a:cs typeface="Arial"/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34300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13162928" cy="174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solidFill>
                  <a:srgbClr val="0070C0"/>
                </a:solidFill>
                <a:latin typeface="+mn-lt"/>
                <a:cs typeface="Arial"/>
              </a:rPr>
              <a:t>«ДОКУМЕНТ» </a:t>
            </a:r>
            <a:r>
              <a:rPr lang="ru-RU" sz="4200" b="1" dirty="0" smtClean="0">
                <a:latin typeface="+mn-lt"/>
                <a:cs typeface="Arial"/>
              </a:rPr>
              <a:t>В РЕДАКТОРЕ БП</a:t>
            </a:r>
            <a:endParaRPr lang="en-US" sz="4200" dirty="0" smtClean="0">
              <a:latin typeface="+mn-lt"/>
              <a:cs typeface="Arial"/>
            </a:endParaRP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076979" y="1357512"/>
            <a:ext cx="735264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32128" y="2387425"/>
            <a:ext cx="956914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4000" dirty="0" smtClean="0">
                <a:cs typeface="Arial"/>
              </a:rPr>
              <a:t>Объекты в Битрикс24: диск, списки (процессы). </a:t>
            </a:r>
            <a:r>
              <a:rPr lang="en-US" sz="4000" dirty="0" smtClean="0">
                <a:cs typeface="Arial"/>
              </a:rPr>
              <a:t>CRM </a:t>
            </a:r>
            <a:r>
              <a:rPr lang="ru-RU" sz="4000" dirty="0">
                <a:cs typeface="Arial"/>
              </a:rPr>
              <a:t>объекты: </a:t>
            </a:r>
            <a:r>
              <a:rPr lang="ru" sz="4000" dirty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Лид, Контакт, Компания, </a:t>
            </a:r>
            <a:r>
              <a:rPr lang="ru" sz="4000" dirty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Сделка</a:t>
            </a:r>
            <a:endParaRPr lang="ru-RU" sz="4000" dirty="0" smtClean="0">
              <a:cs typeface="Arial"/>
            </a:endParaRPr>
          </a:p>
          <a:p>
            <a:pPr marL="571500" indent="-5715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4000" dirty="0" smtClean="0">
                <a:cs typeface="Arial"/>
              </a:rPr>
              <a:t>Объект по которому мы создаем БП в редакторе БП называем одинаково:  </a:t>
            </a:r>
            <a:r>
              <a:rPr lang="ru-RU" sz="4000" b="1" dirty="0" smtClean="0">
                <a:solidFill>
                  <a:srgbClr val="0070C0"/>
                </a:solidFill>
                <a:ea typeface="+mj-ea"/>
                <a:cs typeface="Arial"/>
              </a:rPr>
              <a:t>«Документ»</a:t>
            </a:r>
          </a:p>
        </p:txBody>
      </p:sp>
      <p:pic>
        <p:nvPicPr>
          <p:cNvPr id="11" name="Picture 2" descr="C:\wmivan\YandexDisk\Скриншоты\2016-05-22_21-24-4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73" y="2409822"/>
            <a:ext cx="7393697" cy="61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76979" y="8446504"/>
            <a:ext cx="4925917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sz="3600" b="1" dirty="0" smtClean="0">
                <a:cs typeface="Arial"/>
              </a:rPr>
              <a:t>Посмотрим на портале</a:t>
            </a:r>
            <a:endParaRPr lang="ru-RU" sz="3600" b="1" dirty="0">
              <a:cs typeface="Arial"/>
            </a:endParaRPr>
          </a:p>
        </p:txBody>
      </p:sp>
      <p:sp>
        <p:nvSpPr>
          <p:cNvPr id="14" name="Стрелка вправо 13">
            <a:hlinkClick r:id="rId6"/>
          </p:cNvPr>
          <p:cNvSpPr/>
          <p:nvPr/>
        </p:nvSpPr>
        <p:spPr>
          <a:xfrm>
            <a:off x="1197801" y="9139056"/>
            <a:ext cx="4572000" cy="44143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6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72466" y="7490197"/>
            <a:ext cx="4871384" cy="1077214"/>
          </a:xfrm>
          <a:prstGeom prst="rect">
            <a:avLst/>
          </a:prstGeom>
        </p:spPr>
        <p:txBody>
          <a:bodyPr wrap="square" lIns="91402" tIns="45718" rIns="91402" bIns="45718">
            <a:spAutoFit/>
          </a:bodyPr>
          <a:lstStyle/>
          <a:p>
            <a:pPr algn="ctr"/>
            <a:r>
              <a:rPr lang="ru-RU" sz="3200" b="1" dirty="0" smtClean="0">
                <a:latin typeface="+mj-lt"/>
                <a:cs typeface="Arial" panose="020B0604020202020204" pitchFamily="34" charset="0"/>
              </a:rPr>
              <a:t>Иван </a:t>
            </a:r>
            <a:r>
              <a:rPr lang="ru-RU" sz="3200" b="1" dirty="0" err="1" smtClean="0">
                <a:latin typeface="+mj-lt"/>
                <a:cs typeface="Arial" panose="020B0604020202020204" pitchFamily="34" charset="0"/>
              </a:rPr>
              <a:t>Малышин</a:t>
            </a:r>
            <a:r>
              <a:rPr lang="ru-RU" sz="3200" b="1" dirty="0" smtClean="0">
                <a:latin typeface="+mj-lt"/>
                <a:cs typeface="Arial" panose="020B0604020202020204" pitchFamily="34" charset="0"/>
              </a:rPr>
              <a:t>, </a:t>
            </a:r>
            <a:endParaRPr lang="en-US" sz="3200" b="1" dirty="0" smtClean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«1С-Битрикс»</a:t>
            </a:r>
            <a:endParaRPr lang="ru-RU" sz="3200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6" name="Picture 2" descr="C:\Users\Иван\Downloads\Фот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534" y="1779989"/>
            <a:ext cx="567690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42943" y="7519602"/>
            <a:ext cx="5177491" cy="1077214"/>
          </a:xfrm>
          <a:prstGeom prst="rect">
            <a:avLst/>
          </a:prstGeom>
        </p:spPr>
        <p:txBody>
          <a:bodyPr wrap="square" lIns="91402" tIns="45718" rIns="91402" bIns="45718">
            <a:spAutoFit/>
          </a:bodyPr>
          <a:lstStyle/>
          <a:p>
            <a:pPr algn="ctr"/>
            <a:r>
              <a:rPr lang="ru-RU" sz="3200" b="1" dirty="0" smtClean="0">
                <a:latin typeface="+mj-lt"/>
                <a:cs typeface="Arial" panose="020B0604020202020204" pitchFamily="34" charset="0"/>
              </a:rPr>
              <a:t>Михаил  Филиппов, 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INTERVOLGA.RU</a:t>
            </a:r>
            <a:endParaRPr lang="ru-RU" sz="3200" b="1" dirty="0" smtClean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302" y="2263032"/>
            <a:ext cx="4557712" cy="471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46559" y="724744"/>
            <a:ext cx="5478932" cy="9608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ВЕБИНАР ПРОВЕДУТ</a:t>
            </a:r>
            <a:endParaRPr lang="en-US" sz="4200" b="1" dirty="0" smtClean="0">
              <a:solidFill>
                <a:srgbClr val="3B3838"/>
              </a:solidFill>
              <a:latin typeface="+mn-lt"/>
              <a:cs typeface="Arial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46559" y="1357512"/>
            <a:ext cx="490429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30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13162928" cy="174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solidFill>
                  <a:srgbClr val="0070C0"/>
                </a:solidFill>
                <a:latin typeface="+mn-lt"/>
                <a:cs typeface="Arial"/>
              </a:rPr>
              <a:t>ДЕЙСТВИЯ </a:t>
            </a:r>
            <a:r>
              <a:rPr lang="ru-RU" sz="4200" b="1" dirty="0" smtClean="0">
                <a:latin typeface="+mn-lt"/>
                <a:cs typeface="Arial"/>
              </a:rPr>
              <a:t>В РЕДАКТОРЕ</a:t>
            </a:r>
            <a:endParaRPr lang="en-US" sz="4200" b="1" dirty="0" smtClean="0">
              <a:latin typeface="+mn-lt"/>
              <a:cs typeface="Arial"/>
            </a:endParaRP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076979" y="1357512"/>
            <a:ext cx="596805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19828" y="1830512"/>
            <a:ext cx="14363913" cy="8761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000" b="1" dirty="0" smtClean="0">
                <a:cs typeface="Arial"/>
              </a:rPr>
              <a:t>Обработка документа </a:t>
            </a:r>
            <a:r>
              <a:rPr lang="ru-RU" sz="3000" dirty="0" smtClean="0">
                <a:cs typeface="Arial"/>
              </a:rPr>
              <a:t>– это Действия над элементом системы, по которому запущен бизнес-процесс. Действия направленные на сам элемент.  (исключения «Создание элемента списка», «Запуск бизнес-процесса»)</a:t>
            </a:r>
          </a:p>
          <a:p>
            <a:pPr marL="571500" indent="-5715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000" b="1" dirty="0" smtClean="0">
                <a:cs typeface="Arial"/>
              </a:rPr>
              <a:t>Задания</a:t>
            </a:r>
            <a:r>
              <a:rPr lang="ru-RU" sz="3000" dirty="0" smtClean="0">
                <a:cs typeface="Arial"/>
              </a:rPr>
              <a:t> – </a:t>
            </a:r>
            <a:r>
              <a:rPr lang="ru-RU" sz="3000" dirty="0">
                <a:cs typeface="Arial"/>
              </a:rPr>
              <a:t>это </a:t>
            </a:r>
            <a:r>
              <a:rPr lang="ru-RU" sz="3000" dirty="0" smtClean="0">
                <a:cs typeface="Arial"/>
              </a:rPr>
              <a:t>так же Действия </a:t>
            </a:r>
            <a:r>
              <a:rPr lang="ru-RU" sz="3000" dirty="0">
                <a:cs typeface="Arial"/>
              </a:rPr>
              <a:t>над элементом системы</a:t>
            </a:r>
            <a:r>
              <a:rPr lang="ru-RU" sz="3000" dirty="0" smtClean="0">
                <a:cs typeface="Arial"/>
              </a:rPr>
              <a:t>, </a:t>
            </a:r>
            <a:r>
              <a:rPr lang="ru-RU" sz="3000" dirty="0">
                <a:cs typeface="Arial"/>
              </a:rPr>
              <a:t>по которому запущен </a:t>
            </a:r>
            <a:r>
              <a:rPr lang="ru-RU" sz="3000" dirty="0" smtClean="0">
                <a:cs typeface="Arial"/>
              </a:rPr>
              <a:t>бизнес-процесс. Действия направленные на коммуникацию пользователя с элементом.</a:t>
            </a:r>
          </a:p>
          <a:p>
            <a:pPr marL="571500" indent="-5715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000" b="1" dirty="0" smtClean="0">
                <a:cs typeface="Arial"/>
              </a:rPr>
              <a:t>Конструкции </a:t>
            </a:r>
            <a:r>
              <a:rPr lang="ru-RU" sz="3000" dirty="0">
                <a:cs typeface="Arial"/>
              </a:rPr>
              <a:t>– </a:t>
            </a:r>
            <a:r>
              <a:rPr lang="ru-RU" sz="3000" dirty="0" smtClean="0">
                <a:cs typeface="Arial"/>
              </a:rPr>
              <a:t> Действия для реализации «пути» бизнес-процесса. С помощью них мы «составляем» в редакторе путь бизнес-процесса, нарисованного ранее на бумаге</a:t>
            </a:r>
          </a:p>
          <a:p>
            <a:pPr marL="571500" indent="-5715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000" b="1" dirty="0" smtClean="0">
                <a:cs typeface="Arial"/>
              </a:rPr>
              <a:t>Уведомление </a:t>
            </a:r>
            <a:r>
              <a:rPr lang="ru-RU" sz="3000" dirty="0" smtClean="0">
                <a:cs typeface="Arial"/>
              </a:rPr>
              <a:t>–  </a:t>
            </a:r>
            <a:r>
              <a:rPr lang="ru-RU" sz="3000" dirty="0">
                <a:cs typeface="Arial"/>
              </a:rPr>
              <a:t>Действия для реализации </a:t>
            </a:r>
            <a:r>
              <a:rPr lang="ru-RU" sz="3000" dirty="0" smtClean="0">
                <a:cs typeface="Arial"/>
              </a:rPr>
              <a:t>всех возможных уведомлений пользователей</a:t>
            </a:r>
          </a:p>
          <a:p>
            <a:pPr marL="571500" indent="-5715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000" b="1" dirty="0" smtClean="0">
                <a:cs typeface="Arial"/>
              </a:rPr>
              <a:t>Диск </a:t>
            </a:r>
            <a:r>
              <a:rPr lang="ru-RU" sz="3000" dirty="0" smtClean="0">
                <a:cs typeface="Arial"/>
              </a:rPr>
              <a:t>–  </a:t>
            </a:r>
            <a:r>
              <a:rPr lang="ru-RU" sz="3000" dirty="0">
                <a:cs typeface="Arial"/>
              </a:rPr>
              <a:t>Действия </a:t>
            </a:r>
            <a:r>
              <a:rPr lang="ru-RU" sz="3000" dirty="0" smtClean="0">
                <a:cs typeface="Arial"/>
              </a:rPr>
              <a:t>для работы с файлами и директориями</a:t>
            </a:r>
          </a:p>
          <a:p>
            <a:pPr marL="571500" indent="-5715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cs typeface="Arial"/>
              </a:rPr>
              <a:t>CRM </a:t>
            </a:r>
            <a:r>
              <a:rPr lang="ru-RU" sz="3000" dirty="0" smtClean="0">
                <a:cs typeface="Arial"/>
              </a:rPr>
              <a:t>–  </a:t>
            </a:r>
            <a:r>
              <a:rPr lang="ru-RU" sz="3000" dirty="0">
                <a:cs typeface="Arial"/>
              </a:rPr>
              <a:t>Действия для работы с </a:t>
            </a:r>
            <a:r>
              <a:rPr lang="ru-RU" sz="3000" dirty="0" smtClean="0">
                <a:cs typeface="Arial"/>
              </a:rPr>
              <a:t>объектами </a:t>
            </a:r>
            <a:r>
              <a:rPr lang="en-US" sz="3000" dirty="0" smtClean="0">
                <a:cs typeface="Arial"/>
              </a:rPr>
              <a:t>CRM </a:t>
            </a:r>
            <a:endParaRPr lang="ru-RU" sz="3000" dirty="0" smtClean="0">
              <a:cs typeface="Arial"/>
            </a:endParaRPr>
          </a:p>
          <a:p>
            <a:pPr marL="571500" indent="-5715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000" b="1" dirty="0" smtClean="0">
                <a:cs typeface="Arial"/>
              </a:rPr>
              <a:t>Прочее</a:t>
            </a:r>
            <a:r>
              <a:rPr lang="ru-RU" sz="3000" dirty="0" smtClean="0">
                <a:cs typeface="Arial"/>
              </a:rPr>
              <a:t> – все что не вошло в перечисленные ранее </a:t>
            </a:r>
            <a:endParaRPr lang="ru-RU" sz="3000" dirty="0">
              <a:cs typeface="Arial"/>
            </a:endParaRPr>
          </a:p>
          <a:p>
            <a:pPr marL="571500" indent="-5715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3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8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88"/>
          <p:cNvSpPr txBox="1"/>
          <p:nvPr/>
        </p:nvSpPr>
        <p:spPr>
          <a:xfrm>
            <a:off x="1184301" y="2121938"/>
            <a:ext cx="15908594" cy="9660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ru" sz="4200" b="1" i="0" u="none" strike="noStrike" cap="none" dirty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Вопросы? </a:t>
            </a:r>
            <a:endParaRPr lang="ru" sz="4200" b="0" i="0" u="none" strike="noStrike" cap="none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  <a:p>
            <a:pPr marL="107950" marR="0" lvl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endParaRPr lang="ru" sz="4200" b="0" i="0" u="none" strike="noStrike" cap="none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pic>
        <p:nvPicPr>
          <p:cNvPr id="7" name="Picture 5" descr="C:\wmivan\YandexDisk\Скриншоты\2016-05-16_16-59-48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510" y="2413066"/>
            <a:ext cx="4005077" cy="716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328510" y="1685547"/>
            <a:ext cx="2517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cs typeface="Arial" panose="020B0604020202020204" pitchFamily="34" charset="0"/>
              </a:rPr>
              <a:t>Задать вопрос: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382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88"/>
          <p:cNvSpPr txBox="1"/>
          <p:nvPr/>
        </p:nvSpPr>
        <p:spPr>
          <a:xfrm>
            <a:off x="767935" y="2455034"/>
            <a:ext cx="15908594" cy="9660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ru" sz="4200" b="1" i="0" u="none" strike="noStrike" cap="none" dirty="0" smtClean="0">
                <a:solidFill>
                  <a:srgbClr val="0070C0"/>
                </a:solidFill>
                <a:ea typeface="Verdana"/>
                <a:cs typeface="Verdana"/>
                <a:sym typeface="Verdana"/>
              </a:rPr>
              <a:t>Как создать автоматизированный БП в Битрикс24? </a:t>
            </a:r>
            <a:endParaRPr lang="ru" sz="4200" b="0" i="0" u="none" strike="noStrike" cap="none" dirty="0">
              <a:solidFill>
                <a:srgbClr val="0070C0"/>
              </a:solidFill>
              <a:ea typeface="Verdana"/>
              <a:cs typeface="Verdana"/>
              <a:sym typeface="Verdana"/>
            </a:endParaRPr>
          </a:p>
          <a:p>
            <a:pPr marL="107950" marR="0" lvl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endParaRPr lang="ru" sz="4200" b="0" i="0" u="none" strike="noStrike" cap="none" dirty="0">
              <a:solidFill>
                <a:srgbClr val="0070C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7" name="Shape 88"/>
          <p:cNvSpPr txBox="1"/>
          <p:nvPr/>
        </p:nvSpPr>
        <p:spPr>
          <a:xfrm>
            <a:off x="7945820" y="3558619"/>
            <a:ext cx="9566281" cy="6105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42950" marR="0" lvl="0" indent="-74295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90000"/>
              <a:buFont typeface="Verdana"/>
              <a:buAutoNum type="arabicPeriod"/>
            </a:pPr>
            <a:r>
              <a:rPr lang="ru" sz="4200" i="0" u="none" strike="noStrike" cap="none" dirty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Сделать текстовое описание БП.</a:t>
            </a:r>
          </a:p>
          <a:p>
            <a:pPr marL="742950" marR="0" lvl="0" indent="-74295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90000"/>
              <a:buFont typeface="Verdana"/>
              <a:buAutoNum type="arabicPeriod"/>
            </a:pPr>
            <a:r>
              <a:rPr lang="ru" sz="4200" dirty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Выполнить формализацию БП.</a:t>
            </a:r>
          </a:p>
          <a:p>
            <a:pPr marL="742950" marR="0" lvl="0" indent="-74295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90000"/>
              <a:buFont typeface="Verdana"/>
              <a:buAutoNum type="arabicPeriod"/>
            </a:pPr>
            <a:r>
              <a:rPr lang="ru" sz="4200" dirty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Определить действующие лица.</a:t>
            </a:r>
          </a:p>
          <a:p>
            <a:pPr marL="742950" marR="0" lvl="0" indent="-74295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90000"/>
              <a:buFont typeface="Verdana"/>
              <a:buAutoNum type="arabicPeriod"/>
            </a:pPr>
            <a:r>
              <a:rPr lang="ru" sz="4200" dirty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Определить поля документа.</a:t>
            </a:r>
          </a:p>
          <a:p>
            <a:pPr marL="742950" marR="0" lvl="0" indent="-74295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90000"/>
              <a:buFont typeface="Verdana"/>
              <a:buAutoNum type="arabicPeriod"/>
            </a:pPr>
            <a:r>
              <a:rPr lang="ru" sz="4200" dirty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Выбрать способ запуска.  </a:t>
            </a:r>
          </a:p>
          <a:p>
            <a:pPr marL="742950" marR="0" lvl="0" indent="-74295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90000"/>
              <a:buFont typeface="Verdana"/>
              <a:buAutoNum type="arabicPeriod"/>
            </a:pPr>
            <a:r>
              <a:rPr lang="ru" sz="4200" i="0" u="none" strike="noStrike" cap="none" dirty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Создать шаблон БП в Битрикс24.</a:t>
            </a:r>
          </a:p>
          <a:p>
            <a:pPr marL="742950" marR="0" lvl="0" indent="-74295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90000"/>
              <a:buFont typeface="Verdana"/>
              <a:buAutoNum type="arabicPeriod"/>
            </a:pPr>
            <a:r>
              <a:rPr lang="ru" sz="4200" dirty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Протестировать созданный БП.</a:t>
            </a:r>
            <a:r>
              <a:rPr lang="ru" sz="4200" i="0" u="none" strike="noStrike" cap="none" dirty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 </a:t>
            </a:r>
            <a:endParaRPr lang="ru" sz="4200" i="0" u="none" strike="noStrike" cap="none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  <a:p>
            <a:pPr marL="107950" marR="0" lvl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90000"/>
            </a:pPr>
            <a:endParaRPr lang="ru" sz="4200" i="0" u="none" strike="noStrike" cap="none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5880" y="1094653"/>
            <a:ext cx="936641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00" b="1" dirty="0" smtClean="0"/>
              <a:t>3. Создание </a:t>
            </a:r>
            <a:r>
              <a:rPr lang="ru-RU" sz="4200" b="1" dirty="0"/>
              <a:t>шаблона </a:t>
            </a:r>
            <a:r>
              <a:rPr lang="ru-RU" sz="4200" b="1" dirty="0" smtClean="0"/>
              <a:t>бизнес-процесса</a:t>
            </a:r>
            <a:endParaRPr lang="ru-RU" sz="4200" b="1" dirty="0"/>
          </a:p>
        </p:txBody>
      </p:sp>
      <p:pic>
        <p:nvPicPr>
          <p:cNvPr id="1026" name="Picture 2" descr="http://boombob.ru/img/picture/Jun/20/d56bf3f8ae5047ed94ccdcaa71d8322d/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896" y="3799490"/>
            <a:ext cx="5470207" cy="500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6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52"/>
          <p:cNvSpPr txBox="1"/>
          <p:nvPr/>
        </p:nvSpPr>
        <p:spPr>
          <a:xfrm>
            <a:off x="480618" y="618517"/>
            <a:ext cx="17189836" cy="9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4200" b="1" i="0" u="none" strike="noStrike" cap="none" dirty="0" smtClean="0">
                <a:solidFill>
                  <a:srgbClr val="0070C0"/>
                </a:solidFill>
                <a:ea typeface="Arial"/>
                <a:cs typeface="Arial"/>
                <a:sym typeface="Arial"/>
              </a:rPr>
              <a:t>Напомним!</a:t>
            </a:r>
            <a:endParaRPr lang="ru" sz="4200" b="1" i="0" u="none" strike="noStrike" cap="none" dirty="0">
              <a:solidFill>
                <a:srgbClr val="0070C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" name="Shape 153"/>
          <p:cNvSpPr txBox="1"/>
          <p:nvPr/>
        </p:nvSpPr>
        <p:spPr>
          <a:xfrm>
            <a:off x="480618" y="3402738"/>
            <a:ext cx="17315960" cy="6694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42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Менеджер компании подготавливает </a:t>
            </a:r>
            <a:r>
              <a:rPr lang="ru" sz="4200" b="0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договор с клиентом. </a:t>
            </a:r>
            <a:r>
              <a:rPr lang="ru" sz="42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Каждый </a:t>
            </a:r>
            <a:r>
              <a:rPr lang="ru" sz="4200" b="0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договор должен </a:t>
            </a:r>
            <a:r>
              <a:rPr lang="ru" sz="42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быть согласован с </a:t>
            </a:r>
            <a:r>
              <a:rPr lang="ru" sz="4200" b="0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руководителем отдела. </a:t>
            </a:r>
            <a:endParaRPr lang="ru" sz="4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4200" b="0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Если сумма договора больше 15000 руб., то в договор бухгалтер должен внести доп. условия. Если меньше, то доп. условия не требуются.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42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Каждый договор должен быть согласован </a:t>
            </a:r>
            <a:r>
              <a:rPr lang="ru-RU" sz="4200" b="0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с юристом.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42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После всех согласований менеджер подписывает договор у директора и отправляет его по почте клиенту.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42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Когда менеджер получает подписанную клиентом копию договора, он регистрирует её.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ru" sz="4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ru" sz="4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" name="Shape 152"/>
          <p:cNvSpPr txBox="1"/>
          <p:nvPr/>
        </p:nvSpPr>
        <p:spPr>
          <a:xfrm>
            <a:off x="480618" y="2147772"/>
            <a:ext cx="17189836" cy="9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4200" b="1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БП «Оформление договора» </a:t>
            </a:r>
            <a:endParaRPr lang="ru" sz="4200" b="1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06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152"/>
          <p:cNvSpPr txBox="1"/>
          <p:nvPr/>
        </p:nvSpPr>
        <p:spPr>
          <a:xfrm>
            <a:off x="464852" y="266665"/>
            <a:ext cx="17189836" cy="9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4200" b="1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1-й вариант формализации (текстовый)</a:t>
            </a:r>
            <a:endParaRPr lang="ru" sz="4200" b="1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" name="Shape 153"/>
          <p:cNvSpPr txBox="1"/>
          <p:nvPr/>
        </p:nvSpPr>
        <p:spPr>
          <a:xfrm>
            <a:off x="464852" y="1677058"/>
            <a:ext cx="17315960" cy="72304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Arial"/>
              <a:buAutoNum type="arabicPeriod"/>
            </a:pPr>
            <a:r>
              <a:rPr lang="ru" sz="4200" b="0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Менеджер </a:t>
            </a:r>
            <a:r>
              <a:rPr lang="ru" sz="42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компании подготавливает </a:t>
            </a:r>
            <a:r>
              <a:rPr lang="ru" sz="4200" b="0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договор с клиентом. </a:t>
            </a:r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Arial"/>
              <a:buAutoNum type="arabicPeriod"/>
            </a:pPr>
            <a:r>
              <a:rPr lang="ru" sz="4200" b="0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Договор согласовывается с руководителем отдела. Если руководитель не согласовал, то процесс завершается. Если согласовал, то следующий шаг.</a:t>
            </a:r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Arial"/>
              <a:buAutoNum type="arabicPeriod"/>
            </a:pPr>
            <a:r>
              <a:rPr lang="ru" sz="42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Условие. </a:t>
            </a:r>
            <a:r>
              <a:rPr lang="ru-RU" sz="42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Если </a:t>
            </a:r>
            <a:r>
              <a:rPr lang="ru-RU" sz="42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сумма договора больше 15000 руб., то </a:t>
            </a:r>
            <a:r>
              <a:rPr lang="ru-RU" sz="42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бухгалтер вносит доп. условия в договор. Если </a:t>
            </a:r>
            <a:r>
              <a:rPr lang="ru-RU" sz="42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меньше, то </a:t>
            </a:r>
            <a:r>
              <a:rPr lang="ru-RU" sz="42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доп. </a:t>
            </a:r>
            <a:r>
              <a:rPr lang="ru-RU" sz="42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у</a:t>
            </a:r>
            <a:r>
              <a:rPr lang="ru-RU" sz="42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словия вносить не требуется.</a:t>
            </a:r>
          </a:p>
          <a:p>
            <a:pPr marL="742950" lvl="0" indent="-742950">
              <a:buClr>
                <a:srgbClr val="000000"/>
              </a:buClr>
              <a:buSzPct val="90000"/>
              <a:buFont typeface="Arial"/>
              <a:buAutoNum type="arabicPeriod"/>
            </a:pPr>
            <a:r>
              <a:rPr lang="ru" sz="42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Договор согласовывается с </a:t>
            </a:r>
            <a:r>
              <a:rPr lang="ru" sz="42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юристом. </a:t>
            </a:r>
            <a:r>
              <a:rPr lang="ru" sz="42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Если </a:t>
            </a:r>
            <a:r>
              <a:rPr lang="ru" sz="42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юрист не </a:t>
            </a:r>
            <a:r>
              <a:rPr lang="ru" sz="42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согласовал, </a:t>
            </a:r>
            <a:r>
              <a:rPr lang="ru" sz="42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то  </a:t>
            </a:r>
            <a:r>
              <a:rPr lang="ru" sz="42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процесс завершается</a:t>
            </a:r>
            <a:r>
              <a:rPr lang="ru" sz="42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. </a:t>
            </a:r>
            <a:r>
              <a:rPr lang="ru" sz="42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Если согласовал, то следующий шаг</a:t>
            </a:r>
            <a:r>
              <a:rPr lang="ru-RU" sz="42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.</a:t>
            </a:r>
          </a:p>
          <a:p>
            <a:pPr marL="742950" lvl="0" indent="-742950">
              <a:buClr>
                <a:srgbClr val="000000"/>
              </a:buClr>
              <a:buSzPct val="90000"/>
              <a:buFont typeface="Arial"/>
              <a:buAutoNum type="arabicPeriod"/>
            </a:pPr>
            <a:r>
              <a:rPr lang="ru-RU" sz="42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Подписание договора у директора. Отправка </a:t>
            </a:r>
            <a:r>
              <a:rPr lang="ru-RU" sz="42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менеджером договора </a:t>
            </a:r>
            <a:r>
              <a:rPr lang="ru-RU" sz="42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по почте клиенту</a:t>
            </a:r>
            <a:r>
              <a:rPr lang="ru-RU" sz="4200" b="0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.</a:t>
            </a:r>
            <a:endParaRPr sz="4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ru" sz="4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ru" sz="4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021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9" y="361260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152"/>
          <p:cNvSpPr txBox="1"/>
          <p:nvPr/>
        </p:nvSpPr>
        <p:spPr>
          <a:xfrm>
            <a:off x="464852" y="168493"/>
            <a:ext cx="6645396" cy="16130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4200" b="1" i="0" u="none" strike="noStrike" cap="none" dirty="0" smtClean="0">
                <a:ea typeface="Arial"/>
                <a:cs typeface="Arial"/>
                <a:sym typeface="Arial"/>
              </a:rPr>
              <a:t>Графическая формализация</a:t>
            </a:r>
            <a:endParaRPr lang="ru" sz="4200" b="1" i="0" u="none" strike="noStrike" cap="none" dirty="0"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C:\! Рабочий ПК\Битрикс24\_Академия Битрикс\Вебинар 1\Бизнес-процесс Слож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264" y="47297"/>
            <a:ext cx="8888467" cy="1015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08372" y="1781503"/>
            <a:ext cx="4035973" cy="2144111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981916" y="5360276"/>
            <a:ext cx="4035973" cy="2144111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5844345" y="4272455"/>
            <a:ext cx="756745" cy="1087821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5237371" y="6048070"/>
            <a:ext cx="936160" cy="96064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285840" y="5807994"/>
            <a:ext cx="21090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Упростим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13999902" y="6432331"/>
            <a:ext cx="2173629" cy="2439239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6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9" y="361260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152"/>
          <p:cNvSpPr txBox="1"/>
          <p:nvPr/>
        </p:nvSpPr>
        <p:spPr>
          <a:xfrm>
            <a:off x="464852" y="168493"/>
            <a:ext cx="6645396" cy="9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4200" b="1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Упрощенный вариант </a:t>
            </a:r>
            <a:endParaRPr lang="ru" sz="4200" b="1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028" name="Picture 4" descr="C:\! Рабочий ПК\Битрикс24\_Академия Битрикс\Вебинар 2\Бизнес-процесс Без цикл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453" y="168493"/>
            <a:ext cx="8964407" cy="1011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9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9" y="361260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93228" y="724547"/>
            <a:ext cx="121394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/>
              <a:t>Действующие лица</a:t>
            </a:r>
            <a:r>
              <a:rPr lang="ru-RU" sz="4200" dirty="0"/>
              <a:t>:</a:t>
            </a:r>
          </a:p>
          <a:p>
            <a:r>
              <a:rPr lang="ru-RU" sz="4200" dirty="0" smtClean="0"/>
              <a:t>1) </a:t>
            </a:r>
            <a:r>
              <a:rPr lang="ru-RU" sz="4200" b="1" dirty="0" smtClean="0"/>
              <a:t>Менеджер</a:t>
            </a:r>
            <a:r>
              <a:rPr lang="ru-RU" sz="4200" dirty="0" smtClean="0"/>
              <a:t> (Анна Делова)</a:t>
            </a:r>
            <a:endParaRPr lang="ru-RU" sz="4200" dirty="0"/>
          </a:p>
          <a:p>
            <a:r>
              <a:rPr lang="ru-RU" sz="4200" dirty="0"/>
              <a:t>2)</a:t>
            </a:r>
            <a:r>
              <a:rPr lang="ru-RU" sz="4200" b="1" dirty="0"/>
              <a:t> </a:t>
            </a:r>
            <a:r>
              <a:rPr lang="ru-RU" sz="4200" b="1" dirty="0" smtClean="0"/>
              <a:t>Руководитель отдела </a:t>
            </a:r>
            <a:r>
              <a:rPr lang="ru-RU" sz="4200" dirty="0" smtClean="0"/>
              <a:t>(Виктор </a:t>
            </a:r>
            <a:r>
              <a:rPr lang="ru-RU" sz="4200" dirty="0" err="1" smtClean="0"/>
              <a:t>Слободинов</a:t>
            </a:r>
            <a:r>
              <a:rPr lang="ru-RU" sz="4200" dirty="0" smtClean="0"/>
              <a:t>)</a:t>
            </a:r>
            <a:endParaRPr lang="ru-RU" sz="4200" dirty="0"/>
          </a:p>
          <a:p>
            <a:r>
              <a:rPr lang="ru-RU" sz="4200" dirty="0" smtClean="0"/>
              <a:t>3) </a:t>
            </a:r>
            <a:r>
              <a:rPr lang="ru-RU" sz="4200" b="1" dirty="0" smtClean="0"/>
              <a:t>Главный бухгалтер </a:t>
            </a:r>
            <a:r>
              <a:rPr lang="ru-RU" sz="4200" smtClean="0"/>
              <a:t>(Ольга Иванова)</a:t>
            </a:r>
            <a:endParaRPr lang="ru-RU" sz="4200" dirty="0" smtClean="0"/>
          </a:p>
          <a:p>
            <a:r>
              <a:rPr lang="ru-RU" sz="4200" dirty="0" smtClean="0"/>
              <a:t>4) </a:t>
            </a:r>
            <a:r>
              <a:rPr lang="ru-RU" sz="4200" b="1" dirty="0" smtClean="0"/>
              <a:t>Юрист</a:t>
            </a:r>
            <a:r>
              <a:rPr lang="ru-RU" sz="4200" dirty="0" smtClean="0"/>
              <a:t> (</a:t>
            </a:r>
            <a:r>
              <a:rPr lang="ru-RU" sz="4400" dirty="0"/>
              <a:t>Максим </a:t>
            </a:r>
            <a:r>
              <a:rPr lang="ru-RU" sz="4400" dirty="0" smtClean="0"/>
              <a:t>Подгорный)</a:t>
            </a:r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175317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9" y="361260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152"/>
          <p:cNvSpPr txBox="1"/>
          <p:nvPr/>
        </p:nvSpPr>
        <p:spPr>
          <a:xfrm>
            <a:off x="1000879" y="714900"/>
            <a:ext cx="14354735" cy="15553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4200" b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Что нам еще надо? – Определить поля документа, с которым будет работать БП </a:t>
            </a:r>
            <a:r>
              <a:rPr lang="ru" sz="4200" b="1" dirty="0" smtClean="0">
                <a:solidFill>
                  <a:srgbClr val="0070C0"/>
                </a:solidFill>
                <a:ea typeface="Arial"/>
                <a:cs typeface="Arial"/>
                <a:sym typeface="Arial"/>
              </a:rPr>
              <a:t>(Не договора!)</a:t>
            </a:r>
            <a:endParaRPr lang="ru" sz="4200" b="1" i="0" u="none" strike="noStrike" cap="none" dirty="0">
              <a:solidFill>
                <a:srgbClr val="0070C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4803" y="2881746"/>
            <a:ext cx="112250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dirty="0" smtClean="0"/>
              <a:t>Выберем следующие поля документа:</a:t>
            </a:r>
            <a:endParaRPr lang="ru-RU" sz="4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24121"/>
              </p:ext>
            </p:extLst>
          </p:nvPr>
        </p:nvGraphicFramePr>
        <p:xfrm>
          <a:off x="1000879" y="3966830"/>
          <a:ext cx="16217463" cy="3352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05821"/>
                <a:gridCol w="5405821"/>
                <a:gridCol w="54058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800" dirty="0" smtClean="0"/>
                        <a:t>Поле</a:t>
                      </a:r>
                      <a:endParaRPr lang="ru-RU" sz="3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dirty="0" smtClean="0"/>
                        <a:t>Тип поля</a:t>
                      </a:r>
                      <a:endParaRPr lang="ru-RU" sz="3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dirty="0" smtClean="0"/>
                        <a:t>Обязательное</a:t>
                      </a:r>
                      <a:endParaRPr lang="ru-RU" sz="3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" sz="3800" dirty="0" smtClean="0">
                          <a:solidFill>
                            <a:srgbClr val="000000"/>
                          </a:solidFill>
                          <a:ea typeface="Arial"/>
                          <a:cs typeface="Arial"/>
                          <a:sym typeface="Arial"/>
                        </a:rPr>
                        <a:t>Название договора </a:t>
                      </a:r>
                      <a:endParaRPr lang="ru-RU" sz="3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dirty="0" smtClean="0"/>
                        <a:t>Название</a:t>
                      </a:r>
                      <a:endParaRPr lang="ru-RU" sz="3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dirty="0" smtClean="0"/>
                        <a:t>Да</a:t>
                      </a:r>
                      <a:endParaRPr lang="ru-RU" sz="3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" sz="3800" dirty="0" smtClean="0">
                          <a:solidFill>
                            <a:srgbClr val="000000"/>
                          </a:solidFill>
                          <a:ea typeface="Arial"/>
                          <a:cs typeface="Arial"/>
                          <a:sym typeface="Arial"/>
                        </a:rPr>
                        <a:t>Номер договора </a:t>
                      </a:r>
                      <a:endParaRPr lang="ru-RU" sz="3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dirty="0" smtClean="0"/>
                        <a:t>Строка</a:t>
                      </a:r>
                      <a:endParaRPr lang="ru-RU" sz="3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dirty="0" smtClean="0"/>
                        <a:t>Да</a:t>
                      </a:r>
                      <a:endParaRPr lang="ru-RU" sz="3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" sz="3800" dirty="0" smtClean="0">
                          <a:solidFill>
                            <a:srgbClr val="000000"/>
                          </a:solidFill>
                          <a:ea typeface="Arial"/>
                          <a:cs typeface="Arial"/>
                          <a:sym typeface="Arial"/>
                        </a:rPr>
                        <a:t>Сумма договора </a:t>
                      </a:r>
                      <a:endParaRPr lang="ru-RU" sz="3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dirty="0" smtClean="0"/>
                        <a:t>Число</a:t>
                      </a:r>
                      <a:endParaRPr lang="ru-RU" sz="3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dirty="0" smtClean="0"/>
                        <a:t>Да</a:t>
                      </a:r>
                      <a:endParaRPr lang="ru-RU" sz="3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" sz="3800" dirty="0" smtClean="0">
                          <a:solidFill>
                            <a:srgbClr val="000000"/>
                          </a:solidFill>
                          <a:ea typeface="Arial"/>
                          <a:cs typeface="Arial"/>
                          <a:sym typeface="Arial"/>
                        </a:rPr>
                        <a:t>Электронная версия </a:t>
                      </a:r>
                      <a:endParaRPr lang="ru-RU" sz="3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dirty="0" smtClean="0"/>
                        <a:t>Файл</a:t>
                      </a:r>
                      <a:endParaRPr lang="ru-RU" sz="3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dirty="0" smtClean="0"/>
                        <a:t>Нет</a:t>
                      </a:r>
                      <a:endParaRPr lang="ru-RU" sz="3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00879" y="8315337"/>
            <a:ext cx="112250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dirty="0" smtClean="0"/>
              <a:t>Можно добавлять и другие поля!</a:t>
            </a:r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12430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9" y="361260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6.pikabu.ru/post_img/big/2014/03/05/8/1394019816_7013519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94" y="1234230"/>
            <a:ext cx="11141659" cy="692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14822" y="3957439"/>
            <a:ext cx="4021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dirty="0" smtClean="0">
                <a:solidFill>
                  <a:srgbClr val="0070C0"/>
                </a:solidFill>
              </a:rPr>
              <a:t>В бой!</a:t>
            </a:r>
            <a:endParaRPr lang="ru-RU" sz="4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0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5478932" cy="9608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ПРОВЕРКА</a:t>
            </a:r>
            <a:endParaRPr lang="en-US" sz="4200" b="1" dirty="0" smtClean="0">
              <a:solidFill>
                <a:srgbClr val="3B3838"/>
              </a:solidFill>
              <a:latin typeface="+mn-lt"/>
              <a:cs typeface="Arial"/>
            </a:endParaRP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171575" y="1357512"/>
            <a:ext cx="252109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/>
          <p:cNvSpPr txBox="1">
            <a:spLocks/>
          </p:cNvSpPr>
          <p:nvPr/>
        </p:nvSpPr>
        <p:spPr>
          <a:xfrm>
            <a:off x="1048897" y="2257047"/>
            <a:ext cx="14298516" cy="7477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b="1" dirty="0" smtClean="0">
                <a:cs typeface="Arial" panose="020B0604020202020204" pitchFamily="34" charset="0"/>
              </a:rPr>
              <a:t>Как нас слышно? 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b="1" dirty="0" smtClean="0">
                <a:cs typeface="Arial" panose="020B0604020202020204" pitchFamily="34" charset="0"/>
              </a:rPr>
              <a:t>Как нас видно?</a:t>
            </a:r>
            <a:endParaRPr lang="ru-RU" sz="4000" b="1" dirty="0"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Иван\Desktop\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1685547"/>
            <a:ext cx="9525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5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7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19697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17898531" y="9931186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076979" y="2274829"/>
            <a:ext cx="13927494" cy="54560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4000" dirty="0">
              <a:cs typeface="Arial" panose="020B0604020202020204" pitchFamily="34" charset="0"/>
            </a:endParaRPr>
          </a:p>
        </p:txBody>
      </p:sp>
      <p:pic>
        <p:nvPicPr>
          <p:cNvPr id="8" name="Picture 4" descr="C:\! Рабочий ПК\Битрикс24\_Академия Битрикс\Вебинар 2\Бизнес-процесс Без цикл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930" y="1068542"/>
            <a:ext cx="7753589" cy="875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wmivan\YandexDisk\Скриншоты\FireShot Capture 4 - Редактирование шаблона бизнес-процесса_ - https___academyb24.bitrix24.ru_com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23" y="1068542"/>
            <a:ext cx="7956185" cy="875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50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88"/>
          <p:cNvSpPr txBox="1"/>
          <p:nvPr/>
        </p:nvSpPr>
        <p:spPr>
          <a:xfrm>
            <a:off x="1184301" y="2121938"/>
            <a:ext cx="15908594" cy="9660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ru" sz="4200" b="1" i="0" u="none" strike="noStrike" cap="none" dirty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Запустим!?  </a:t>
            </a:r>
            <a:r>
              <a:rPr lang="ru" sz="4200" b="1" i="0" u="none" strike="noStrike" cap="none" dirty="0" smtClean="0">
                <a:solidFill>
                  <a:srgbClr val="000000"/>
                </a:solidFill>
                <a:ea typeface="Verdana"/>
                <a:cs typeface="Verdana"/>
                <a:sym typeface="Wingdings" panose="05000000000000000000" pitchFamily="2" charset="2"/>
              </a:rPr>
              <a:t></a:t>
            </a:r>
            <a:r>
              <a:rPr lang="ru" sz="4200" b="1" i="0" u="none" strike="noStrike" cap="none" dirty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 </a:t>
            </a:r>
            <a:endParaRPr lang="ru" sz="4200" b="0" i="0" u="none" strike="noStrike" cap="none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  <a:p>
            <a:pPr marL="107950" marR="0" lvl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endParaRPr lang="ru" sz="4200" b="0" i="0" u="none" strike="noStrike" cap="none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820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7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13162928" cy="174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ПОЛЯ </a:t>
            </a:r>
            <a:r>
              <a:rPr lang="ru-RU" sz="4200" b="1" dirty="0" smtClean="0">
                <a:solidFill>
                  <a:srgbClr val="0070C0"/>
                </a:solidFill>
                <a:latin typeface="+mn-lt"/>
                <a:cs typeface="Arial"/>
              </a:rPr>
              <a:t>«ДОКУМЕНТА»</a:t>
            </a:r>
            <a:endParaRPr lang="en-US" sz="4200" dirty="0" smtClean="0">
              <a:solidFill>
                <a:srgbClr val="3B3838"/>
              </a:solidFill>
              <a:latin typeface="+mn-lt"/>
              <a:cs typeface="Arial"/>
            </a:endParaRP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076979" y="1357512"/>
            <a:ext cx="5229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076979" y="2274829"/>
            <a:ext cx="9147676" cy="25465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4000" dirty="0" smtClean="0">
                <a:cs typeface="Arial" panose="020B0604020202020204" pitchFamily="34" charset="0"/>
              </a:rPr>
              <a:t>При установке значения параметра действия:</a:t>
            </a: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4000" dirty="0" smtClean="0">
                <a:cs typeface="Arial" panose="020B0604020202020204" pitchFamily="34" charset="0"/>
              </a:rPr>
              <a:t>Для каждого конкретного параметра действия отображаются только поля, подходящие по типу </a:t>
            </a: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cs typeface="Arial" panose="020B0604020202020204" pitchFamily="34" charset="0"/>
              </a:rPr>
              <a:t>Поля документа будут различаться, в зависимости от типа </a:t>
            </a:r>
            <a:r>
              <a:rPr lang="ru-RU" sz="4000" dirty="0" smtClean="0">
                <a:cs typeface="Arial" panose="020B0604020202020204" pitchFamily="34" charset="0"/>
              </a:rPr>
              <a:t>объекта</a:t>
            </a:r>
            <a:endParaRPr lang="ru-RU" sz="4000" dirty="0">
              <a:cs typeface="Arial" panose="020B0604020202020204" pitchFamily="34" charset="0"/>
            </a:endParaRP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4000" dirty="0" smtClean="0">
              <a:cs typeface="Arial" panose="020B0604020202020204" pitchFamily="34" charset="0"/>
            </a:endParaRPr>
          </a:p>
        </p:txBody>
      </p:sp>
      <p:pic>
        <p:nvPicPr>
          <p:cNvPr id="2050" name="Picture 2" descr="C:\wmivan\YandexDisk\Скриншоты\2016-05-22_22-51-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454" y="2737607"/>
            <a:ext cx="51149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wmivan\YandexDisk\Скриншоты\2016-05-22_22-51-2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095" y="1564249"/>
            <a:ext cx="504825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332557" y="8767381"/>
            <a:ext cx="4925917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sz="3600" b="1" dirty="0" smtClean="0">
                <a:cs typeface="Arial"/>
              </a:rPr>
              <a:t>Посмотрим на портале</a:t>
            </a:r>
            <a:endParaRPr lang="ru-RU" sz="3600" b="1" dirty="0">
              <a:cs typeface="Arial"/>
            </a:endParaRPr>
          </a:p>
        </p:txBody>
      </p:sp>
      <p:sp>
        <p:nvSpPr>
          <p:cNvPr id="14" name="Стрелка вправо 13">
            <a:hlinkClick r:id="rId7"/>
          </p:cNvPr>
          <p:cNvSpPr/>
          <p:nvPr/>
        </p:nvSpPr>
        <p:spPr>
          <a:xfrm>
            <a:off x="11453379" y="9459933"/>
            <a:ext cx="4572000" cy="44143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119" y="8000312"/>
            <a:ext cx="8936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cs typeface="Arial" panose="020B0604020202020204" pitchFamily="34" charset="0"/>
              </a:rPr>
              <a:t>Все доступные нам данные, с которыми работаем внутри с БП мы рассмотрим на </a:t>
            </a:r>
            <a:r>
              <a:rPr lang="ru-RU" sz="2800" b="1" dirty="0" err="1" smtClean="0">
                <a:cs typeface="Arial" panose="020B0604020202020204" pitchFamily="34" charset="0"/>
              </a:rPr>
              <a:t>вебинаре</a:t>
            </a:r>
            <a:r>
              <a:rPr lang="ru-RU" sz="2800" b="1" dirty="0" smtClean="0">
                <a:cs typeface="Arial" panose="020B0604020202020204" pitchFamily="34" charset="0"/>
              </a:rPr>
              <a:t> №4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9891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88"/>
          <p:cNvSpPr txBox="1"/>
          <p:nvPr/>
        </p:nvSpPr>
        <p:spPr>
          <a:xfrm>
            <a:off x="1184301" y="2121938"/>
            <a:ext cx="15908594" cy="9660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ru" sz="4200" b="1" i="0" u="none" strike="noStrike" cap="none" dirty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Вопросы? </a:t>
            </a:r>
            <a:endParaRPr lang="ru" sz="4200" b="0" i="0" u="none" strike="noStrike" cap="none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  <a:p>
            <a:pPr marL="107950" marR="0" lvl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endParaRPr lang="ru" sz="4200" b="0" i="0" u="none" strike="noStrike" cap="none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pic>
        <p:nvPicPr>
          <p:cNvPr id="7" name="Picture 5" descr="C:\wmivan\YandexDisk\Скриншоты\2016-05-16_16-59-48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510" y="2413066"/>
            <a:ext cx="4005077" cy="716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328510" y="1685547"/>
            <a:ext cx="2517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cs typeface="Arial" panose="020B0604020202020204" pitchFamily="34" charset="0"/>
              </a:rPr>
              <a:t>Задать вопрос: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830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9" y="361260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5880" y="1094653"/>
            <a:ext cx="70550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00" b="1" dirty="0"/>
              <a:t>4</a:t>
            </a:r>
            <a:r>
              <a:rPr lang="ru-RU" sz="4200" b="1" dirty="0" smtClean="0"/>
              <a:t>. </a:t>
            </a:r>
            <a:r>
              <a:rPr lang="ru-RU" sz="4200" b="1" dirty="0"/>
              <a:t>Дополнительные действия</a:t>
            </a:r>
          </a:p>
        </p:txBody>
      </p:sp>
      <p:sp>
        <p:nvSpPr>
          <p:cNvPr id="6" name="Shape 152"/>
          <p:cNvSpPr txBox="1"/>
          <p:nvPr/>
        </p:nvSpPr>
        <p:spPr>
          <a:xfrm>
            <a:off x="975880" y="5893766"/>
            <a:ext cx="17189836" cy="9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4200" b="1" i="0" u="none" strike="noStrike" cap="none" dirty="0" smtClean="0">
                <a:solidFill>
                  <a:srgbClr val="0070C0"/>
                </a:solidFill>
                <a:ea typeface="Arial"/>
                <a:cs typeface="Arial"/>
                <a:sym typeface="Arial"/>
              </a:rPr>
              <a:t>Покажем, как улучшить созданный БП!</a:t>
            </a:r>
            <a:endParaRPr lang="ru-RU" sz="4200" b="1" i="0" u="none" strike="noStrike" cap="none" dirty="0">
              <a:solidFill>
                <a:srgbClr val="0070C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5880" y="2569779"/>
            <a:ext cx="164292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dirty="0" smtClean="0"/>
              <a:t>Возможные улучшения:</a:t>
            </a:r>
          </a:p>
          <a:p>
            <a:pPr marL="514350" indent="-514350">
              <a:buAutoNum type="arabicPeriod"/>
            </a:pPr>
            <a:r>
              <a:rPr lang="ru-RU" sz="4200" dirty="0" smtClean="0"/>
              <a:t>Если юрист редко бывает в портале. Как он узнает о новом задании?</a:t>
            </a:r>
          </a:p>
          <a:p>
            <a:pPr marL="514350" indent="-514350">
              <a:buAutoNum type="arabicPeriod"/>
            </a:pPr>
            <a:r>
              <a:rPr lang="ru-RU" sz="4200" dirty="0" smtClean="0"/>
              <a:t>Как узнать, что договор был согласован или нет через несколько месяцев.</a:t>
            </a:r>
          </a:p>
          <a:p>
            <a:pPr marL="514350" indent="-514350">
              <a:buAutoNum type="arabicPeriod"/>
            </a:pPr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13822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13162928" cy="174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ИТОГ </a:t>
            </a:r>
            <a:r>
              <a:rPr lang="ru-RU" sz="4200" b="1" dirty="0" smtClean="0">
                <a:solidFill>
                  <a:srgbClr val="0070C0"/>
                </a:solidFill>
                <a:latin typeface="+mn-lt"/>
                <a:cs typeface="Arial"/>
              </a:rPr>
              <a:t>ВЕБИНАРА</a:t>
            </a:r>
            <a:endParaRPr lang="ru-RU" sz="4200" b="1" dirty="0">
              <a:solidFill>
                <a:srgbClr val="0070C0"/>
              </a:solidFill>
              <a:latin typeface="+mn-lt"/>
              <a:cs typeface="Arial"/>
            </a:endParaRPr>
          </a:p>
          <a:p>
            <a:pPr algn="l">
              <a:spcAft>
                <a:spcPts val="600"/>
              </a:spcAft>
            </a:pPr>
            <a:endParaRPr lang="en-US" sz="4200" dirty="0" smtClean="0">
              <a:solidFill>
                <a:srgbClr val="3B3838"/>
              </a:solidFill>
              <a:latin typeface="+mn-lt"/>
              <a:cs typeface="Arial"/>
            </a:endParaRP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076979" y="1357512"/>
            <a:ext cx="389507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18611" y="2175932"/>
            <a:ext cx="16309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3600" b="1" dirty="0" smtClean="0"/>
              <a:t>Мы показали:</a:t>
            </a:r>
          </a:p>
        </p:txBody>
      </p:sp>
      <p:sp>
        <p:nvSpPr>
          <p:cNvPr id="10" name="Овал 9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77047" y="6308244"/>
            <a:ext cx="1630953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3600" b="1" dirty="0" smtClean="0"/>
              <a:t>На следующем </a:t>
            </a:r>
            <a:r>
              <a:rPr lang="ru-RU" sz="3600" b="1" dirty="0" err="1" smtClean="0"/>
              <a:t>вебинаре</a:t>
            </a:r>
            <a:r>
              <a:rPr lang="ru-RU" sz="3600" b="1" dirty="0" smtClean="0"/>
              <a:t> продолжим и сделаем наш БП еще круче:  </a:t>
            </a:r>
          </a:p>
          <a:p>
            <a:pPr marL="571500" indent="-571500">
              <a:spcAft>
                <a:spcPts val="1800"/>
              </a:spcAft>
              <a:buFont typeface="Arial" pitchFamily="34" charset="0"/>
              <a:buChar char="•"/>
            </a:pPr>
            <a:r>
              <a:rPr lang="ru-RU" sz="3600" dirty="0" smtClean="0"/>
              <a:t>Познакомимся с переменными, константами. Научимся применять их для решения задач при создании бизнес-процессов. </a:t>
            </a:r>
          </a:p>
          <a:p>
            <a:pPr marL="571500" indent="-571500">
              <a:spcAft>
                <a:spcPts val="1800"/>
              </a:spcAft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Реализуем цикл</a:t>
            </a:r>
            <a:endParaRPr lang="ru" sz="3600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571500" indent="-571500">
              <a:spcAft>
                <a:spcPts val="1800"/>
              </a:spcAft>
              <a:buFont typeface="Arial" pitchFamily="34" charset="0"/>
              <a:buChar char="•"/>
            </a:pPr>
            <a:r>
              <a:rPr lang="ru" sz="3600" dirty="0" smtClean="0">
                <a:solidFill>
                  <a:srgbClr val="000000"/>
                </a:solidFill>
                <a:cs typeface="Arial"/>
                <a:sym typeface="Arial"/>
              </a:rPr>
              <a:t>Рас</a:t>
            </a:r>
            <a:r>
              <a:rPr lang="en-US" sz="3600" dirty="0" smtClean="0">
                <a:solidFill>
                  <a:srgbClr val="000000"/>
                </a:solidFill>
                <a:cs typeface="Arial"/>
                <a:sym typeface="Arial"/>
              </a:rPr>
              <a:t>c</a:t>
            </a:r>
            <a:r>
              <a:rPr lang="ru" sz="3600" dirty="0" smtClean="0">
                <a:solidFill>
                  <a:srgbClr val="000000"/>
                </a:solidFill>
                <a:cs typeface="Arial"/>
                <a:sym typeface="Arial"/>
              </a:rPr>
              <a:t>мотрим еще ряд «Действий»</a:t>
            </a:r>
            <a:endParaRPr lang="ru-RU" sz="36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218611" y="3065908"/>
            <a:ext cx="1586404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1800"/>
              </a:spcAft>
              <a:buFont typeface="Arial" pitchFamily="34" charset="0"/>
              <a:buChar char="•"/>
            </a:pPr>
            <a:r>
              <a:rPr lang="ru-RU" sz="3600" dirty="0" smtClean="0"/>
              <a:t>«</a:t>
            </a:r>
            <a:r>
              <a:rPr lang="ru-RU" sz="3600" dirty="0"/>
              <a:t>Документ» при разработке бизнес-процесса</a:t>
            </a:r>
          </a:p>
          <a:p>
            <a:pPr marL="571500" indent="-571500">
              <a:spcAft>
                <a:spcPts val="1800"/>
              </a:spcAft>
              <a:buFont typeface="Arial" pitchFamily="34" charset="0"/>
              <a:buChar char="•"/>
            </a:pPr>
            <a:r>
              <a:rPr lang="ru-RU" sz="3600" dirty="0"/>
              <a:t>Создание шаблона </a:t>
            </a:r>
            <a:r>
              <a:rPr lang="ru-RU" sz="3600" dirty="0" smtClean="0"/>
              <a:t>бизнес-процесса</a:t>
            </a:r>
            <a:r>
              <a:rPr lang="en-US" sz="3600" dirty="0" smtClean="0"/>
              <a:t> (</a:t>
            </a:r>
            <a:r>
              <a:rPr lang="ru-RU" sz="3600" dirty="0" smtClean="0"/>
              <a:t>пока очень простого </a:t>
            </a:r>
            <a:r>
              <a:rPr lang="ru-RU" sz="3600" dirty="0" smtClean="0">
                <a:sym typeface="Wingdings" panose="05000000000000000000" pitchFamily="2" charset="2"/>
              </a:rPr>
              <a:t></a:t>
            </a:r>
            <a:r>
              <a:rPr lang="en-US" sz="3600" dirty="0" smtClean="0"/>
              <a:t>)</a:t>
            </a:r>
            <a:r>
              <a:rPr lang="ru-RU" sz="3600" dirty="0" smtClean="0"/>
              <a:t> </a:t>
            </a:r>
          </a:p>
          <a:p>
            <a:pPr marL="571500" indent="-571500">
              <a:spcAft>
                <a:spcPts val="1800"/>
              </a:spcAft>
              <a:buFont typeface="Arial" pitchFamily="34" charset="0"/>
              <a:buChar char="•"/>
            </a:pPr>
            <a:r>
              <a:rPr lang="ru-RU" sz="3600" dirty="0" smtClean="0"/>
              <a:t>Настройку основных действий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857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13162928" cy="174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ДОМАШНЕЕ</a:t>
            </a:r>
            <a:r>
              <a:rPr lang="ru-RU" sz="4200" b="1" dirty="0" smtClean="0">
                <a:solidFill>
                  <a:srgbClr val="3B3838"/>
                </a:solidFill>
                <a:latin typeface="+mn-lt"/>
                <a:cs typeface="Arial"/>
              </a:rPr>
              <a:t> </a:t>
            </a:r>
            <a:r>
              <a:rPr lang="ru-RU" sz="4200" b="1" dirty="0" smtClean="0">
                <a:solidFill>
                  <a:srgbClr val="0070C0"/>
                </a:solidFill>
                <a:latin typeface="+mn-lt"/>
                <a:cs typeface="Arial"/>
              </a:rPr>
              <a:t>ЗАДАНИЕ УРОКА №1</a:t>
            </a:r>
            <a:endParaRPr lang="ru-RU" sz="4200" b="1" dirty="0">
              <a:solidFill>
                <a:srgbClr val="0070C0"/>
              </a:solidFill>
              <a:latin typeface="+mn-lt"/>
              <a:cs typeface="Arial"/>
            </a:endParaRPr>
          </a:p>
          <a:p>
            <a:pPr algn="l">
              <a:spcAft>
                <a:spcPts val="600"/>
              </a:spcAft>
            </a:pPr>
            <a:endParaRPr lang="en-US" sz="4200" dirty="0" smtClean="0">
              <a:solidFill>
                <a:srgbClr val="3B3838"/>
              </a:solidFill>
              <a:latin typeface="+mn-lt"/>
              <a:cs typeface="Arial"/>
            </a:endParaRP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076979" y="1357512"/>
            <a:ext cx="780002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/>
          <p:cNvSpPr txBox="1">
            <a:spLocks/>
          </p:cNvSpPr>
          <p:nvPr/>
        </p:nvSpPr>
        <p:spPr>
          <a:xfrm>
            <a:off x="1077471" y="1816919"/>
            <a:ext cx="15599057" cy="9548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ru-RU" sz="4200" b="1" dirty="0" smtClean="0">
                <a:cs typeface="Arial" panose="020B0604020202020204" pitchFamily="34" charset="0"/>
              </a:rPr>
              <a:t>Выполнить формализацию БП – графически, ручкой на листике или с помощью ПО.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1216" y="3560564"/>
            <a:ext cx="1064347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3200" dirty="0" smtClean="0"/>
              <a:t>Клиент обращается на предприятие для заказа продукции. Менеджер формирует  заявку с указанием продукции. Заявка передается на согласование руководителю отдела. </a:t>
            </a:r>
          </a:p>
          <a:p>
            <a:pPr>
              <a:spcAft>
                <a:spcPts val="1800"/>
              </a:spcAft>
            </a:pPr>
            <a:r>
              <a:rPr lang="ru-RU" sz="3200" dirty="0" smtClean="0"/>
              <a:t>Если заявка одобрена руководителем – она заявка передается бухгалтеру, чтобы подготовить счет. </a:t>
            </a:r>
            <a:r>
              <a:rPr lang="ru-RU" sz="3200" dirty="0"/>
              <a:t> </a:t>
            </a:r>
            <a:r>
              <a:rPr lang="ru-RU" sz="3200" dirty="0" smtClean="0"/>
              <a:t>Счет </a:t>
            </a:r>
            <a:r>
              <a:rPr lang="ru-RU" sz="3200" dirty="0"/>
              <a:t>в виде файла прикрепляется к заявке. </a:t>
            </a:r>
            <a:endParaRPr lang="ru-RU" sz="3200" dirty="0" smtClean="0"/>
          </a:p>
          <a:p>
            <a:pPr>
              <a:spcAft>
                <a:spcPts val="1800"/>
              </a:spcAft>
            </a:pPr>
            <a:r>
              <a:rPr lang="ru-RU" sz="3200" dirty="0" smtClean="0"/>
              <a:t>Если сумма счета больше 50 тыс. руб., то его должен утвердить директор предприятия. Если меньше 50 тыс. руб., то счет утверждает главный бухгалтер. </a:t>
            </a:r>
          </a:p>
          <a:p>
            <a:pPr>
              <a:spcAft>
                <a:spcPts val="1800"/>
              </a:spcAft>
            </a:pPr>
            <a:r>
              <a:rPr lang="ru-RU" sz="3200" dirty="0" smtClean="0"/>
              <a:t>После утверждения счет передается менеджеру. Менеджер отправляет счет клиенту.</a:t>
            </a:r>
            <a:endParaRPr lang="ru-RU" sz="3200" dirty="0"/>
          </a:p>
        </p:txBody>
      </p:sp>
      <p:sp>
        <p:nvSpPr>
          <p:cNvPr id="10" name="Овал 9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Иван\Desktop\загруженное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6557" y="3899470"/>
            <a:ext cx="6068410" cy="49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9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13162928" cy="174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РЕШЕНИЯ ЗАДАНИЯ </a:t>
            </a:r>
            <a:r>
              <a:rPr lang="ru-RU" sz="4200" b="1" dirty="0" smtClean="0">
                <a:solidFill>
                  <a:srgbClr val="0070C0"/>
                </a:solidFill>
                <a:latin typeface="+mn-lt"/>
                <a:cs typeface="Arial"/>
              </a:rPr>
              <a:t>УРОКА №1</a:t>
            </a:r>
            <a:endParaRPr lang="ru-RU" sz="4200" b="1" dirty="0">
              <a:solidFill>
                <a:srgbClr val="0070C0"/>
              </a:solidFill>
              <a:latin typeface="+mn-lt"/>
              <a:cs typeface="Arial"/>
            </a:endParaRPr>
          </a:p>
          <a:p>
            <a:pPr algn="l">
              <a:spcAft>
                <a:spcPts val="600"/>
              </a:spcAft>
            </a:pPr>
            <a:endParaRPr lang="en-US" sz="4200" dirty="0" smtClean="0">
              <a:solidFill>
                <a:srgbClr val="3B3838"/>
              </a:solidFill>
              <a:latin typeface="+mn-lt"/>
              <a:cs typeface="Arial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076979" y="1357512"/>
            <a:ext cx="725653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wmivan\YandexDisk\Скриншоты\2016-05-23_15-06-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60" y="1873828"/>
            <a:ext cx="5125640" cy="765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wmivan\YandexDisk\Скриншоты\2016-05-23_15-07-5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414" y="1580978"/>
            <a:ext cx="5556190" cy="398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Иван\Desktop\0afe953cb47bc1c5d5d59c01417bc7d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562" y="2129055"/>
            <a:ext cx="5049800" cy="714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wmivan\YandexDisk\Скриншоты\2016-05-24_09-38-3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509" y="4991903"/>
            <a:ext cx="3965716" cy="468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8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13162928" cy="174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ОТВЕТ НА</a:t>
            </a:r>
            <a:r>
              <a:rPr lang="ru-RU" sz="4200" b="1" dirty="0">
                <a:latin typeface="+mn-lt"/>
                <a:cs typeface="Arial"/>
              </a:rPr>
              <a:t> ЗАДАНИЕ </a:t>
            </a:r>
            <a:r>
              <a:rPr lang="ru-RU" sz="4200" b="1" dirty="0" smtClean="0">
                <a:solidFill>
                  <a:srgbClr val="0070C0"/>
                </a:solidFill>
                <a:latin typeface="+mn-lt"/>
                <a:cs typeface="Arial"/>
              </a:rPr>
              <a:t>УРОКА №1</a:t>
            </a:r>
            <a:endParaRPr lang="ru-RU" sz="4200" b="1" dirty="0">
              <a:solidFill>
                <a:srgbClr val="0070C0"/>
              </a:solidFill>
              <a:latin typeface="+mn-lt"/>
              <a:cs typeface="Arial"/>
            </a:endParaRPr>
          </a:p>
          <a:p>
            <a:pPr algn="l">
              <a:spcAft>
                <a:spcPts val="600"/>
              </a:spcAft>
            </a:pPr>
            <a:endParaRPr lang="en-US" sz="4200" dirty="0" smtClean="0">
              <a:solidFill>
                <a:srgbClr val="3B3838"/>
              </a:solidFill>
              <a:latin typeface="+mn-lt"/>
              <a:cs typeface="Arial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076979" y="1357512"/>
            <a:ext cx="725653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2673" y="2131824"/>
            <a:ext cx="9144000" cy="59862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spcAft>
                <a:spcPts val="1800"/>
              </a:spcAft>
              <a:buAutoNum type="arabicPeriod"/>
            </a:pPr>
            <a:r>
              <a:rPr lang="ru-RU" sz="2800" dirty="0" smtClean="0"/>
              <a:t>Менеджер фиксирует обращение клиента в виде заявки </a:t>
            </a:r>
            <a:r>
              <a:rPr lang="ru-RU" sz="2800" dirty="0"/>
              <a:t>с указанием продукции</a:t>
            </a:r>
            <a:r>
              <a:rPr lang="ru-RU" sz="2800" dirty="0" smtClean="0"/>
              <a:t>.</a:t>
            </a:r>
          </a:p>
          <a:p>
            <a:pPr marL="514350" indent="-514350">
              <a:spcAft>
                <a:spcPts val="1800"/>
              </a:spcAft>
              <a:buAutoNum type="arabicPeriod"/>
            </a:pPr>
            <a:r>
              <a:rPr lang="ru-RU" sz="2800" dirty="0" smtClean="0"/>
              <a:t>Менеджер согласовывает заявку с руководителем отдела, до тех пор, пока она не будет принята. </a:t>
            </a:r>
          </a:p>
          <a:p>
            <a:pPr marL="514350" indent="-514350">
              <a:spcAft>
                <a:spcPts val="1800"/>
              </a:spcAft>
              <a:buAutoNum type="arabicPeriod"/>
            </a:pPr>
            <a:r>
              <a:rPr lang="ru-RU" sz="2800" dirty="0" smtClean="0"/>
              <a:t>Если </a:t>
            </a:r>
            <a:r>
              <a:rPr lang="ru-RU" sz="2800" dirty="0"/>
              <a:t>заявка одобрена руководителем – она заявка передается </a:t>
            </a:r>
            <a:r>
              <a:rPr lang="ru-RU" sz="2800" dirty="0" smtClean="0"/>
              <a:t>бухгалтеру,</a:t>
            </a:r>
          </a:p>
          <a:p>
            <a:pPr marL="514350" indent="-514350">
              <a:spcAft>
                <a:spcPts val="1800"/>
              </a:spcAft>
              <a:buAutoNum type="arabicPeriod"/>
            </a:pPr>
            <a:r>
              <a:rPr lang="ru-RU" sz="2800" dirty="0" smtClean="0"/>
              <a:t>Бухгалтер готовит счет и прикрепляет </a:t>
            </a:r>
            <a:r>
              <a:rPr lang="ru-RU" sz="2800" dirty="0"/>
              <a:t>к заявке. </a:t>
            </a:r>
          </a:p>
          <a:p>
            <a:pPr>
              <a:spcAft>
                <a:spcPts val="1800"/>
              </a:spcAft>
            </a:pPr>
            <a:r>
              <a:rPr lang="ru-RU" sz="2800" dirty="0" smtClean="0"/>
              <a:t>5. Если </a:t>
            </a:r>
            <a:r>
              <a:rPr lang="ru-RU" sz="2800" dirty="0"/>
              <a:t>сумма счета больше 50 тыс. руб., то его должен утвердить директор предприятия. Если меньше 50 тыс. руб., то счет утверждает главный бухгалтер. </a:t>
            </a:r>
          </a:p>
          <a:p>
            <a:pPr>
              <a:spcAft>
                <a:spcPts val="1800"/>
              </a:spcAft>
            </a:pPr>
            <a:r>
              <a:rPr lang="ru-RU" sz="2800" dirty="0" smtClean="0"/>
              <a:t>6. Менеджер </a:t>
            </a:r>
            <a:r>
              <a:rPr lang="ru-RU" sz="2800" dirty="0"/>
              <a:t>отправляет счет клиенту.</a:t>
            </a:r>
          </a:p>
        </p:txBody>
      </p:sp>
      <p:pic>
        <p:nvPicPr>
          <p:cNvPr id="3" name="Picture 3" descr="C:\wmivan\YandexDisk\bitrix\4. Проекты\Курсы\БП Б24\Курс\2. Курс - вебинары\Вебинар 2\Бизнес-процесс - ответ на задание первого вебинар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724" y="142875"/>
            <a:ext cx="6772275" cy="997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32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13162928" cy="174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ОБРАТНАЯ СВЯЗЬ ПО ЗАДАНИЮ</a:t>
            </a:r>
            <a:endParaRPr lang="en-US" sz="4200" dirty="0" smtClean="0">
              <a:solidFill>
                <a:srgbClr val="3B3838"/>
              </a:solidFill>
              <a:latin typeface="+mn-lt"/>
              <a:cs typeface="Arial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076979" y="1357512"/>
            <a:ext cx="758124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76955" y="2321429"/>
            <a:ext cx="78098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Как проектировать цепочки БП, когда документ </a:t>
            </a:r>
            <a:r>
              <a:rPr lang="ru-RU" sz="4000" b="1" dirty="0" smtClean="0"/>
              <a:t>не согласован.</a:t>
            </a:r>
            <a:endParaRPr lang="ru-RU" sz="4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46534" y="4229992"/>
            <a:ext cx="87260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Два основные направления решения: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/>
              <a:t>Завершать БП при не согласовании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/>
              <a:t>Отправлять на доработку – цикл  </a:t>
            </a:r>
            <a:endParaRPr lang="ru-RU" sz="4000" dirty="0"/>
          </a:p>
        </p:txBody>
      </p:sp>
      <p:pic>
        <p:nvPicPr>
          <p:cNvPr id="14" name="Picture 3" descr="C:\wmivan\YandexDisk\bitrix\4. Проекты\Курсы\БП Б24\Курс\2. Курс - вебинары\Вебинар 2\Бизнес-процесс - ответ на задание первого вебинар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724" y="142875"/>
            <a:ext cx="6772275" cy="997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7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5478932" cy="9608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ПРОВЕРКА</a:t>
            </a:r>
            <a:endParaRPr lang="en-US" sz="4200" b="1" dirty="0" smtClean="0">
              <a:solidFill>
                <a:srgbClr val="3B3838"/>
              </a:solidFill>
              <a:latin typeface="+mn-lt"/>
              <a:cs typeface="Arial"/>
            </a:endParaRP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171575" y="1357512"/>
            <a:ext cx="252109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/>
          <p:cNvSpPr txBox="1">
            <a:spLocks/>
          </p:cNvSpPr>
          <p:nvPr/>
        </p:nvSpPr>
        <p:spPr>
          <a:xfrm>
            <a:off x="1048897" y="2104647"/>
            <a:ext cx="9142853" cy="9243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4000" dirty="0" smtClean="0">
                <a:cs typeface="Arial" panose="020B0604020202020204" pitchFamily="34" charset="0"/>
              </a:rPr>
              <a:t>Можно менять размер: экран - камера</a:t>
            </a:r>
            <a:endParaRPr lang="ru-RU" sz="4000" dirty="0"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wmivan\YandexDisk\Скриншоты\cf5935119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59" y="2990850"/>
            <a:ext cx="10391775" cy="584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13162928" cy="174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ДОМАШНЕЕ</a:t>
            </a:r>
            <a:r>
              <a:rPr lang="ru-RU" sz="4200" b="1" dirty="0" smtClean="0">
                <a:solidFill>
                  <a:srgbClr val="3B3838"/>
                </a:solidFill>
                <a:latin typeface="+mn-lt"/>
                <a:cs typeface="Arial"/>
              </a:rPr>
              <a:t> </a:t>
            </a:r>
            <a:r>
              <a:rPr lang="ru-RU" sz="4200" b="1" dirty="0" smtClean="0">
                <a:solidFill>
                  <a:srgbClr val="0070C0"/>
                </a:solidFill>
                <a:latin typeface="+mn-lt"/>
                <a:cs typeface="Arial"/>
              </a:rPr>
              <a:t>ЗАДАНИЕ №2</a:t>
            </a:r>
            <a:endParaRPr lang="ru-RU" sz="4200" b="1" dirty="0">
              <a:solidFill>
                <a:srgbClr val="0070C0"/>
              </a:solidFill>
              <a:latin typeface="+mn-lt"/>
              <a:cs typeface="Arial"/>
            </a:endParaRPr>
          </a:p>
          <a:p>
            <a:pPr algn="l">
              <a:spcAft>
                <a:spcPts val="600"/>
              </a:spcAft>
            </a:pPr>
            <a:endParaRPr lang="en-US" sz="4200" dirty="0" smtClean="0">
              <a:solidFill>
                <a:srgbClr val="3B3838"/>
              </a:solidFill>
              <a:latin typeface="+mn-lt"/>
              <a:cs typeface="Arial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076979" y="1357512"/>
            <a:ext cx="621743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/>
          <p:cNvSpPr txBox="1">
            <a:spLocks/>
          </p:cNvSpPr>
          <p:nvPr/>
        </p:nvSpPr>
        <p:spPr>
          <a:xfrm>
            <a:off x="1077472" y="2149431"/>
            <a:ext cx="6550552" cy="23602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4200" b="1" dirty="0" smtClean="0">
                <a:cs typeface="Arial" panose="020B0604020202020204" pitchFamily="34" charset="0"/>
              </a:rPr>
              <a:t>Создать бизнес-процесс в визуальном редакторе Битрикс24</a:t>
            </a:r>
            <a:endParaRPr lang="ru-RU" sz="4200" b="1" dirty="0"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077472" y="5125660"/>
            <a:ext cx="6216946" cy="23350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4200" dirty="0" smtClean="0">
                <a:cs typeface="Arial" panose="020B0604020202020204" pitchFamily="34" charset="0"/>
              </a:rPr>
              <a:t>Это упрощенный БП из задания урока №1, пока не включаем цикл</a:t>
            </a:r>
            <a:endParaRPr lang="ru-RU" dirty="0" smtClean="0">
              <a:cs typeface="Arial" panose="020B0604020202020204" pitchFamily="34" charset="0"/>
            </a:endParaRPr>
          </a:p>
        </p:txBody>
      </p:sp>
      <p:pic>
        <p:nvPicPr>
          <p:cNvPr id="3074" name="Picture 2" descr="C:\wmivan\YandexDisk\bitrix\4. Проекты\Курсы\БП Б24\Курс\2. Курс - вебинары\Вебинар 2\Бизнес-процесс - задание второго вебинар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495" y="285058"/>
            <a:ext cx="7190380" cy="990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9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24623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077471" y="1997278"/>
            <a:ext cx="15599057" cy="3631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200" b="1" dirty="0" smtClean="0">
                <a:cs typeface="Arial" panose="020B0604020202020204" pitchFamily="34" charset="0"/>
              </a:rPr>
              <a:t>Срок: до 27 мая </a:t>
            </a:r>
            <a:r>
              <a:rPr lang="ru-RU" sz="4200" dirty="0" smtClean="0">
                <a:cs typeface="Arial" panose="020B0604020202020204" pitchFamily="34" charset="0"/>
              </a:rPr>
              <a:t>(включительно) - решите задание </a:t>
            </a: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200" dirty="0" smtClean="0">
                <a:cs typeface="Arial" panose="020B0604020202020204" pitchFamily="34" charset="0"/>
              </a:rPr>
              <a:t>Скриншот результата и обратную связь, все что у вас не </a:t>
            </a:r>
            <a:r>
              <a:rPr lang="ru-RU" sz="4200" dirty="0">
                <a:cs typeface="Arial" panose="020B0604020202020204" pitchFamily="34" charset="0"/>
              </a:rPr>
              <a:t>получилось </a:t>
            </a:r>
            <a:r>
              <a:rPr lang="ru-RU" sz="4200" dirty="0" smtClean="0">
                <a:cs typeface="Arial" panose="020B0604020202020204" pitchFamily="34" charset="0"/>
              </a:rPr>
              <a:t>или </a:t>
            </a:r>
            <a:r>
              <a:rPr lang="ru-RU" sz="4200" dirty="0">
                <a:cs typeface="Arial" panose="020B0604020202020204" pitchFamily="34" charset="0"/>
              </a:rPr>
              <a:t>вызвало </a:t>
            </a:r>
            <a:r>
              <a:rPr lang="ru-RU" sz="4200" dirty="0" smtClean="0">
                <a:cs typeface="Arial" panose="020B0604020202020204" pitchFamily="34" charset="0"/>
              </a:rPr>
              <a:t>затруднения -  передайте нам</a:t>
            </a:r>
            <a:r>
              <a:rPr lang="ru-RU" sz="4200" dirty="0">
                <a:cs typeface="Arial" panose="020B0604020202020204" pitchFamily="34" charset="0"/>
              </a:rPr>
              <a:t>, заполнив </a:t>
            </a:r>
            <a:r>
              <a:rPr lang="ru-RU" sz="4200" dirty="0" smtClean="0">
                <a:cs typeface="Arial" panose="020B0604020202020204" pitchFamily="34" charset="0"/>
              </a:rPr>
              <a:t>форму</a:t>
            </a: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200" dirty="0" smtClean="0">
                <a:cs typeface="Arial" panose="020B0604020202020204" pitchFamily="34" charset="0"/>
              </a:rPr>
              <a:t>Разбор частых вопросов по теме второго </a:t>
            </a:r>
            <a:r>
              <a:rPr lang="ru-RU" sz="4200" dirty="0" err="1" smtClean="0">
                <a:cs typeface="Arial" panose="020B0604020202020204" pitchFamily="34" charset="0"/>
              </a:rPr>
              <a:t>вебинара</a:t>
            </a:r>
            <a:r>
              <a:rPr lang="ru-RU" sz="4200" dirty="0" smtClean="0">
                <a:cs typeface="Arial" panose="020B0604020202020204" pitchFamily="34" charset="0"/>
              </a:rPr>
              <a:t> и задания на </a:t>
            </a:r>
            <a:r>
              <a:rPr lang="ru-RU" sz="4200" dirty="0" err="1" smtClean="0">
                <a:cs typeface="Arial" panose="020B0604020202020204" pitchFamily="34" charset="0"/>
              </a:rPr>
              <a:t>вебинаре</a:t>
            </a:r>
            <a:r>
              <a:rPr lang="ru-RU" sz="4200" dirty="0" smtClean="0">
                <a:cs typeface="Arial" panose="020B0604020202020204" pitchFamily="34" charset="0"/>
              </a:rPr>
              <a:t> </a:t>
            </a:r>
            <a:r>
              <a:rPr lang="ru-RU" sz="4200" b="1" dirty="0" smtClean="0">
                <a:cs typeface="Arial" panose="020B0604020202020204" pitchFamily="34" charset="0"/>
              </a:rPr>
              <a:t>31 мая</a:t>
            </a:r>
            <a:endParaRPr lang="ru-RU" sz="4200" b="1" dirty="0"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46559" y="724744"/>
            <a:ext cx="13162928" cy="174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ДОМАШНЕЕ</a:t>
            </a:r>
            <a:r>
              <a:rPr lang="ru-RU" sz="4200" b="1" dirty="0" smtClean="0">
                <a:solidFill>
                  <a:srgbClr val="3B3838"/>
                </a:solidFill>
                <a:latin typeface="+mn-lt"/>
                <a:cs typeface="Arial"/>
              </a:rPr>
              <a:t> </a:t>
            </a:r>
            <a:r>
              <a:rPr lang="ru-RU" sz="4200" b="1" dirty="0" smtClean="0">
                <a:solidFill>
                  <a:srgbClr val="0070C0"/>
                </a:solidFill>
                <a:latin typeface="+mn-lt"/>
                <a:cs typeface="Arial"/>
              </a:rPr>
              <a:t>ЗАДАНИЕ №2</a:t>
            </a:r>
            <a:endParaRPr lang="ru-RU" sz="4200" b="1" dirty="0">
              <a:solidFill>
                <a:srgbClr val="0070C0"/>
              </a:solidFill>
              <a:latin typeface="+mn-lt"/>
              <a:cs typeface="Arial"/>
            </a:endParaRPr>
          </a:p>
          <a:p>
            <a:pPr algn="l">
              <a:spcAft>
                <a:spcPts val="600"/>
              </a:spcAft>
            </a:pPr>
            <a:endParaRPr lang="en-US" sz="4200" dirty="0" smtClean="0">
              <a:solidFill>
                <a:srgbClr val="3B3838"/>
              </a:solidFill>
              <a:latin typeface="+mn-lt"/>
              <a:cs typeface="Arial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76979" y="1357512"/>
            <a:ext cx="621743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6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13162928" cy="174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solidFill>
                  <a:srgbClr val="3B3838"/>
                </a:solidFill>
                <a:latin typeface="+mn-lt"/>
                <a:cs typeface="Arial"/>
              </a:rPr>
              <a:t>ПОДВЕДЕМ </a:t>
            </a:r>
            <a:r>
              <a:rPr lang="ru-RU" sz="4200" b="1" dirty="0" smtClean="0">
                <a:solidFill>
                  <a:srgbClr val="0070C0"/>
                </a:solidFill>
                <a:latin typeface="+mn-lt"/>
                <a:cs typeface="Arial"/>
              </a:rPr>
              <a:t>ИТОГИ</a:t>
            </a:r>
            <a:endParaRPr lang="ru-RU" sz="4200" b="1" dirty="0">
              <a:solidFill>
                <a:srgbClr val="0070C0"/>
              </a:solidFill>
              <a:latin typeface="+mn-lt"/>
              <a:cs typeface="Arial"/>
            </a:endParaRPr>
          </a:p>
          <a:p>
            <a:pPr algn="l">
              <a:spcAft>
                <a:spcPts val="600"/>
              </a:spcAft>
            </a:pPr>
            <a:endParaRPr lang="en-US" sz="4200" dirty="0" smtClean="0">
              <a:solidFill>
                <a:srgbClr val="3B3838"/>
              </a:solidFill>
              <a:latin typeface="+mn-lt"/>
              <a:cs typeface="Arial"/>
            </a:endParaRP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076979" y="1357512"/>
            <a:ext cx="449254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/>
          <p:cNvSpPr txBox="1">
            <a:spLocks/>
          </p:cNvSpPr>
          <p:nvPr/>
        </p:nvSpPr>
        <p:spPr>
          <a:xfrm>
            <a:off x="1046558" y="2228102"/>
            <a:ext cx="16754787" cy="25331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200" dirty="0" smtClean="0">
                <a:cs typeface="Arial" panose="020B0604020202020204" pitchFamily="34" charset="0"/>
              </a:rPr>
              <a:t>После </a:t>
            </a:r>
            <a:r>
              <a:rPr lang="ru-RU" sz="4200" dirty="0" err="1" smtClean="0">
                <a:cs typeface="Arial" panose="020B0604020202020204" pitchFamily="34" charset="0"/>
              </a:rPr>
              <a:t>вебинара</a:t>
            </a:r>
            <a:r>
              <a:rPr lang="ru-RU" sz="4200" dirty="0" smtClean="0">
                <a:cs typeface="Arial" panose="020B0604020202020204" pitchFamily="34" charset="0"/>
              </a:rPr>
              <a:t> будет доступны материалы урока: запись, презентация, задание, ссылка на форму для обратной связи</a:t>
            </a: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200" dirty="0" smtClean="0">
                <a:cs typeface="Arial" panose="020B0604020202020204" pitchFamily="34" charset="0"/>
              </a:rPr>
              <a:t>Сделаем рассылку с ссылкой на материалы</a:t>
            </a: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ru-RU" sz="4200" dirty="0" smtClean="0"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ru-RU" sz="4200" dirty="0" smtClean="0">
              <a:cs typeface="Arial" panose="020B0604020202020204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076979" y="5758786"/>
            <a:ext cx="15599550" cy="25331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4200" dirty="0" smtClean="0">
                <a:cs typeface="Arial" panose="020B0604020202020204" pitchFamily="34" charset="0"/>
              </a:rPr>
              <a:t>Битрикс24 для решения заданий:</a:t>
            </a: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200" dirty="0" smtClean="0">
                <a:cs typeface="Arial" panose="020B0604020202020204" pitchFamily="34" charset="0"/>
              </a:rPr>
              <a:t>Аккаунт с тарифом не менее «Команда»</a:t>
            </a: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200" dirty="0" smtClean="0">
                <a:cs typeface="Arial" panose="020B0604020202020204" pitchFamily="34" charset="0"/>
              </a:rPr>
              <a:t>Включить </a:t>
            </a:r>
            <a:r>
              <a:rPr lang="ru-RU" sz="4200" dirty="0" err="1" smtClean="0">
                <a:cs typeface="Arial" panose="020B0604020202020204" pitchFamily="34" charset="0"/>
              </a:rPr>
              <a:t>демо</a:t>
            </a:r>
            <a:r>
              <a:rPr lang="ru-RU" sz="4200" dirty="0">
                <a:cs typeface="Arial" panose="020B0604020202020204" pitchFamily="34" charset="0"/>
              </a:rPr>
              <a:t>-</a:t>
            </a:r>
            <a:r>
              <a:rPr lang="ru-RU" sz="4200" dirty="0" smtClean="0">
                <a:cs typeface="Arial" panose="020B0604020202020204" pitchFamily="34" charset="0"/>
              </a:rPr>
              <a:t>режим в бесплатном аккаунте, доступен 1 раз на 30 дней  </a:t>
            </a: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ru-RU" sz="4200" dirty="0" smtClean="0">
              <a:cs typeface="Arial" panose="020B0604020202020204" pitchFamily="34" charset="0"/>
            </a:endParaRP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ru-RU" sz="4200" dirty="0" smtClean="0"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ru-RU" sz="4200" dirty="0" smtClean="0"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8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88"/>
          <p:cNvSpPr txBox="1"/>
          <p:nvPr/>
        </p:nvSpPr>
        <p:spPr>
          <a:xfrm>
            <a:off x="1184301" y="2121938"/>
            <a:ext cx="15908594" cy="9660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ru" sz="4200" b="1" i="0" u="none" strike="noStrike" cap="none" dirty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Вопросы? </a:t>
            </a:r>
            <a:endParaRPr lang="ru" sz="4200" b="0" i="0" u="none" strike="noStrike" cap="none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  <a:p>
            <a:pPr marL="107950" marR="0" lvl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endParaRPr lang="ru" sz="4200" b="0" i="0" u="none" strike="noStrike" cap="none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pic>
        <p:nvPicPr>
          <p:cNvPr id="7" name="Picture 5" descr="C:\wmivan\YandexDisk\Скриншоты\2016-05-16_16-59-48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510" y="2413066"/>
            <a:ext cx="4005077" cy="716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328510" y="1685547"/>
            <a:ext cx="2517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cs typeface="Arial" panose="020B0604020202020204" pitchFamily="34" charset="0"/>
              </a:rPr>
              <a:t>Задать вопрос: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296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1575" y="2267443"/>
            <a:ext cx="16422741" cy="6590807"/>
          </a:xfrm>
        </p:spPr>
        <p:txBody>
          <a:bodyPr anchor="t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4200" b="1" dirty="0" smtClean="0">
                <a:cs typeface="Arial" panose="020B0604020202020204" pitchFamily="34" charset="0"/>
              </a:rPr>
              <a:t>Цель </a:t>
            </a:r>
            <a:r>
              <a:rPr lang="ru-RU" sz="4200" b="1" dirty="0">
                <a:cs typeface="Arial" panose="020B0604020202020204" pitchFamily="34" charset="0"/>
              </a:rPr>
              <a:t>обучения:  </a:t>
            </a:r>
            <a:r>
              <a:rPr lang="ru-RU" sz="4200" b="1" dirty="0" smtClean="0">
                <a:cs typeface="Arial" panose="020B0604020202020204" pitchFamily="34" charset="0"/>
              </a:rPr>
              <a:t>научиться автоматизировать бизнес-процессы </a:t>
            </a:r>
            <a:r>
              <a:rPr lang="ru-RU" sz="4200" b="1" dirty="0">
                <a:cs typeface="Arial" panose="020B0604020202020204" pitchFamily="34" charset="0"/>
              </a:rPr>
              <a:t>в вашей </a:t>
            </a:r>
            <a:r>
              <a:rPr lang="ru-RU" sz="4200" b="1" dirty="0" smtClean="0">
                <a:cs typeface="Arial" panose="020B0604020202020204" pitchFamily="34" charset="0"/>
              </a:rPr>
              <a:t>компании с помощью Б24 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 smtClean="0"/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4200" b="1" dirty="0" smtClean="0"/>
              <a:t>Что нужно для достижения? </a:t>
            </a:r>
            <a:r>
              <a:rPr lang="ru-RU" sz="4200" dirty="0"/>
              <a:t> </a:t>
            </a:r>
            <a:endParaRPr lang="ru-RU" sz="4200" dirty="0" smtClean="0"/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200" dirty="0" smtClean="0"/>
              <a:t>Посетить </a:t>
            </a:r>
            <a:r>
              <a:rPr lang="ru-RU" sz="4200" dirty="0" err="1" smtClean="0"/>
              <a:t>вебинары</a:t>
            </a:r>
            <a:r>
              <a:rPr lang="ru-RU" sz="4200" dirty="0" smtClean="0"/>
              <a:t>  (или просмотреть записи)</a:t>
            </a: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200" dirty="0" smtClean="0"/>
              <a:t>Обязательно </a:t>
            </a:r>
            <a:r>
              <a:rPr lang="ru-RU" sz="4200" dirty="0"/>
              <a:t>р</a:t>
            </a:r>
            <a:r>
              <a:rPr lang="ru-RU" sz="4200" dirty="0" smtClean="0"/>
              <a:t>ешать домашние задания</a:t>
            </a:r>
            <a:r>
              <a:rPr lang="ru-RU" sz="4200" dirty="0"/>
              <a:t>!</a:t>
            </a:r>
            <a:endParaRPr lang="en-US" sz="4200" dirty="0" smtClean="0"/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sz="4200" dirty="0"/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4200" dirty="0" smtClean="0"/>
              <a:t>По </a:t>
            </a:r>
            <a:r>
              <a:rPr lang="ru-RU" sz="4200" dirty="0"/>
              <a:t>окончанию обучения у вас должен получиться работающий </a:t>
            </a:r>
            <a:r>
              <a:rPr lang="ru-RU" sz="4200" dirty="0" smtClean="0"/>
              <a:t>БП </a:t>
            </a:r>
            <a:r>
              <a:rPr lang="ru-RU" sz="4200" dirty="0" smtClean="0">
                <a:sym typeface="Wingdings" pitchFamily="2" charset="2"/>
              </a:rPr>
              <a:t></a:t>
            </a:r>
            <a:endParaRPr lang="ru-RU" sz="4200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3754041" cy="87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УЧЕБНЫЙ</a:t>
            </a:r>
            <a:r>
              <a:rPr lang="ru-RU" sz="4200" b="1" dirty="0" smtClean="0">
                <a:solidFill>
                  <a:srgbClr val="0070C0"/>
                </a:solidFill>
                <a:latin typeface="+mn-lt"/>
                <a:cs typeface="Arial"/>
              </a:rPr>
              <a:t> КУРС</a:t>
            </a:r>
            <a:endParaRPr lang="ru-RU" sz="4200" b="1" dirty="0">
              <a:solidFill>
                <a:srgbClr val="0070C0"/>
              </a:solidFill>
              <a:latin typeface="+mn-lt"/>
              <a:cs typeface="Arial"/>
            </a:endParaRP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046559" y="1357512"/>
            <a:ext cx="375404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13162928" cy="87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ПЛАН </a:t>
            </a:r>
            <a:r>
              <a:rPr lang="ru-RU" sz="4200" b="1" dirty="0">
                <a:solidFill>
                  <a:srgbClr val="0070C0"/>
                </a:solidFill>
                <a:latin typeface="+mn-lt"/>
                <a:cs typeface="Arial"/>
              </a:rPr>
              <a:t>КУРСА</a:t>
            </a: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171575" y="1357512"/>
            <a:ext cx="298478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дзаголовок 2"/>
          <p:cNvSpPr txBox="1">
            <a:spLocks/>
          </p:cNvSpPr>
          <p:nvPr/>
        </p:nvSpPr>
        <p:spPr>
          <a:xfrm>
            <a:off x="1109229" y="2620745"/>
            <a:ext cx="16516845" cy="41956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4200" dirty="0" smtClean="0"/>
              <a:t>17 </a:t>
            </a:r>
            <a:r>
              <a:rPr lang="ru-RU" sz="4200" dirty="0" smtClean="0"/>
              <a:t>мая. Формализация БП. Работа с БП в </a:t>
            </a:r>
            <a:r>
              <a:rPr lang="ru-RU" sz="4200" dirty="0" err="1" smtClean="0"/>
              <a:t>Битрикс</a:t>
            </a:r>
            <a:r>
              <a:rPr lang="ru-RU" sz="4200" dirty="0" smtClean="0"/>
              <a:t> 24.  Редактор БП и Действия. </a:t>
            </a:r>
          </a:p>
          <a:p>
            <a:pPr marL="742950" indent="-74295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4200" i="1" dirty="0" smtClean="0"/>
              <a:t>24 мая. Создание собственного БП в Битрикс24</a:t>
            </a:r>
          </a:p>
          <a:p>
            <a:pPr marL="742950" indent="-74295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4200" dirty="0" smtClean="0"/>
              <a:t>31 мая. Переменные, константы, применение их в БП</a:t>
            </a:r>
          </a:p>
          <a:p>
            <a:pPr marL="742950" indent="-74295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4200" dirty="0" smtClean="0"/>
              <a:t>7 июня. Права доступа, вычисление значений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09228" y="1851129"/>
            <a:ext cx="17552843" cy="6203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Часть 1. </a:t>
            </a:r>
            <a:r>
              <a:rPr lang="ru-RU" sz="4200" b="1" dirty="0">
                <a:latin typeface="+mn-lt"/>
                <a:cs typeface="Arial"/>
              </a:rPr>
              <a:t>ОТ ИДЕИ ДО РЕАЛИЗАЦИИ ЗА 4 </a:t>
            </a:r>
            <a:r>
              <a:rPr lang="ru-RU" sz="4200" b="1" dirty="0" smtClean="0">
                <a:latin typeface="+mn-lt"/>
                <a:cs typeface="Arial"/>
              </a:rPr>
              <a:t>УРОКА </a:t>
            </a:r>
            <a:endParaRPr lang="ru-RU" sz="4200" b="1" dirty="0">
              <a:latin typeface="+mn-lt"/>
              <a:cs typeface="Arial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46559" y="7399879"/>
            <a:ext cx="13287944" cy="6203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Часть 2.  Июль - Август. </a:t>
            </a:r>
            <a:endParaRPr lang="ru-RU" sz="4200" b="1" dirty="0">
              <a:latin typeface="+mn-lt"/>
              <a:cs typeface="Arial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046559" y="8086369"/>
            <a:ext cx="17158315" cy="20978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4200" dirty="0" smtClean="0"/>
              <a:t>Дополнительные возможности БП, создание БП со статусами, </a:t>
            </a:r>
            <a:r>
              <a:rPr lang="ru-RU" sz="4400" dirty="0" smtClean="0"/>
              <a:t>создание </a:t>
            </a:r>
            <a:r>
              <a:rPr lang="ru-RU" sz="4400" dirty="0"/>
              <a:t>БП по объектам CRM, </a:t>
            </a:r>
            <a:r>
              <a:rPr lang="ru-RU" sz="4400" dirty="0" smtClean="0"/>
              <a:t>создание собственных Действий и </a:t>
            </a:r>
            <a:r>
              <a:rPr lang="ru-RU" sz="4400" dirty="0" err="1" smtClean="0"/>
              <a:t>д.р</a:t>
            </a:r>
            <a:r>
              <a:rPr lang="ru-RU" sz="4400" dirty="0" smtClean="0"/>
              <a:t>.</a:t>
            </a:r>
            <a:endParaRPr lang="ru-RU" sz="4200" dirty="0" smtClean="0"/>
          </a:p>
        </p:txBody>
      </p:sp>
      <p:sp>
        <p:nvSpPr>
          <p:cNvPr id="16" name="Овал 15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60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8" y="724744"/>
            <a:ext cx="6393333" cy="9608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ПРОВЕДЕНИЕ </a:t>
            </a:r>
            <a:r>
              <a:rPr lang="ru-RU" sz="4200" b="1" dirty="0">
                <a:solidFill>
                  <a:srgbClr val="0070C0"/>
                </a:solidFill>
                <a:latin typeface="+mn-lt"/>
                <a:cs typeface="Arial"/>
              </a:rPr>
              <a:t>ВЕБИНАРА</a:t>
            </a:r>
            <a:endParaRPr lang="en-US" sz="4200" b="1" dirty="0">
              <a:solidFill>
                <a:srgbClr val="0070C0"/>
              </a:solidFill>
              <a:latin typeface="+mn-lt"/>
              <a:cs typeface="Arial"/>
            </a:endParaRP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046559" y="1357512"/>
            <a:ext cx="591535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/>
          <p:cNvSpPr txBox="1">
            <a:spLocks/>
          </p:cNvSpPr>
          <p:nvPr/>
        </p:nvSpPr>
        <p:spPr>
          <a:xfrm>
            <a:off x="1048897" y="2257047"/>
            <a:ext cx="10048594" cy="7477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cs typeface="Arial" panose="020B0604020202020204" pitchFamily="34" charset="0"/>
              </a:rPr>
              <a:t>Плановая длительность 1,5-2 часа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cs typeface="Arial" panose="020B0604020202020204" pitchFamily="34" charset="0"/>
              </a:rPr>
              <a:t>Сделаем несколько остановок, ответим на вопросы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cs typeface="Arial" panose="020B0604020202020204" pitchFamily="34" charset="0"/>
              </a:rPr>
              <a:t>Задавайте вопросы по ходу </a:t>
            </a:r>
            <a:r>
              <a:rPr lang="ru-RU" sz="4000" dirty="0" err="1" smtClean="0">
                <a:cs typeface="Arial" panose="020B0604020202020204" pitchFamily="34" charset="0"/>
              </a:rPr>
              <a:t>вебинара</a:t>
            </a:r>
            <a:endParaRPr lang="ru-RU" sz="4000" dirty="0" smtClean="0"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cs typeface="Arial" panose="020B0604020202020204" pitchFamily="34" charset="0"/>
              </a:rPr>
              <a:t>Общий чат -  не включен, вопросы видят только организаторы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cs typeface="Arial" panose="020B0604020202020204" pitchFamily="34" charset="0"/>
              </a:rPr>
              <a:t>Выдадим задание на дом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b="1" dirty="0" smtClean="0">
                <a:cs typeface="Arial" panose="020B0604020202020204" pitchFamily="34" charset="0"/>
              </a:rPr>
              <a:t>Буд</a:t>
            </a:r>
            <a:r>
              <a:rPr lang="ru-RU" sz="4000" b="1" dirty="0">
                <a:cs typeface="Arial" panose="020B0604020202020204" pitchFamily="34" charset="0"/>
              </a:rPr>
              <a:t>у</a:t>
            </a:r>
            <a:r>
              <a:rPr lang="ru-RU" sz="4000" b="1" dirty="0" smtClean="0">
                <a:cs typeface="Arial" panose="020B0604020202020204" pitchFamily="34" charset="0"/>
              </a:rPr>
              <a:t>т доступны запись и материалы </a:t>
            </a:r>
          </a:p>
        </p:txBody>
      </p:sp>
      <p:sp>
        <p:nvSpPr>
          <p:cNvPr id="8" name="Овал 7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C:\wmivan\YandexDisk\Скриншоты\2016-05-16_16-59-48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510" y="2413066"/>
            <a:ext cx="4005077" cy="716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28510" y="1685547"/>
            <a:ext cx="2517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cs typeface="Arial" panose="020B0604020202020204" pitchFamily="34" charset="0"/>
              </a:rPr>
              <a:t>Задать вопрос: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205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89" y="694118"/>
            <a:ext cx="13961690" cy="896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3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3238595"/>
            <a:ext cx="18287999" cy="2837698"/>
          </a:xfrm>
        </p:spPr>
        <p:txBody>
          <a:bodyPr anchor="t">
            <a:normAutofit/>
          </a:bodyPr>
          <a:lstStyle/>
          <a:p>
            <a:r>
              <a:rPr lang="ru-RU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2. </a:t>
            </a: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Создание бизнес-процесса в Битрикс24. Основные действия</a:t>
            </a:r>
            <a:endParaRPr lang="ru-RU" sz="6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073325" y="8229297"/>
            <a:ext cx="13885356" cy="1569656"/>
          </a:xfrm>
          <a:prstGeom prst="rect">
            <a:avLst/>
          </a:prstGeom>
        </p:spPr>
        <p:txBody>
          <a:bodyPr wrap="square" lIns="91402" tIns="45718" rIns="91402" bIns="45718">
            <a:spAutoFit/>
          </a:bodyPr>
          <a:lstStyle/>
          <a:p>
            <a:pPr algn="r"/>
            <a:r>
              <a:rPr lang="ru-RU" sz="3200" b="1" dirty="0" smtClean="0">
                <a:latin typeface="+mj-lt"/>
                <a:cs typeface="Arial" panose="020B0604020202020204" pitchFamily="34" charset="0"/>
              </a:rPr>
              <a:t>Михаил Филиппов, 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INTERVOLGA.RU</a:t>
            </a:r>
            <a:endParaRPr lang="ru-RU" sz="3200" b="1" dirty="0" smtClean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algn="r"/>
            <a:r>
              <a:rPr lang="ru-RU" sz="3200" b="1" dirty="0" smtClean="0">
                <a:latin typeface="+mj-lt"/>
                <a:cs typeface="Arial" panose="020B0604020202020204" pitchFamily="34" charset="0"/>
              </a:rPr>
              <a:t>Иван Малышин , 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«1С-Битрикс»</a:t>
            </a:r>
            <a:endParaRPr lang="ru-RU" sz="3200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algn="r"/>
            <a:r>
              <a:rPr lang="ru-RU" sz="3200" dirty="0" smtClean="0">
                <a:latin typeface="+mj-lt"/>
                <a:cs typeface="Arial" panose="020B0604020202020204" pitchFamily="34" charset="0"/>
              </a:rPr>
              <a:t>Академия «1С-Битрикс»,  </a:t>
            </a:r>
            <a:r>
              <a:rPr lang="en-US" sz="3200" dirty="0" smtClean="0">
                <a:latin typeface="+mj-lt"/>
                <a:cs typeface="Arial" panose="020B0604020202020204" pitchFamily="34" charset="0"/>
              </a:rPr>
              <a:t>academy.1c-bitrix.ru</a:t>
            </a:r>
            <a:r>
              <a:rPr lang="ru-RU" sz="3200" dirty="0" smtClean="0">
                <a:latin typeface="+mj-lt"/>
                <a:cs typeface="Arial" panose="020B0604020202020204" pitchFamily="34" charset="0"/>
              </a:rPr>
              <a:t>, 2016 </a:t>
            </a:r>
            <a:r>
              <a:rPr lang="ru-RU" sz="3200" dirty="0">
                <a:latin typeface="+mj-lt"/>
                <a:cs typeface="Arial" panose="020B0604020202020204" pitchFamily="34" charset="0"/>
              </a:rPr>
              <a:t>г.</a:t>
            </a:r>
            <a:endParaRPr lang="ru-RU" sz="32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3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15960</TotalTime>
  <Words>4839</Words>
  <Application>Microsoft Office PowerPoint</Application>
  <PresentationFormat>Произвольный</PresentationFormat>
  <Paragraphs>788</Paragraphs>
  <Slides>43</Slides>
  <Notes>43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Покоев</dc:creator>
  <cp:lastModifiedBy>gwmivan@outlook.com</cp:lastModifiedBy>
  <cp:revision>634</cp:revision>
  <cp:lastPrinted>2016-05-16T19:05:15Z</cp:lastPrinted>
  <dcterms:created xsi:type="dcterms:W3CDTF">2013-10-28T07:19:47Z</dcterms:created>
  <dcterms:modified xsi:type="dcterms:W3CDTF">2016-05-24T12:43:22Z</dcterms:modified>
</cp:coreProperties>
</file>